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5209" r:id="rId3"/>
    <p:sldId id="5156" r:id="rId4"/>
    <p:sldId id="5181" r:id="rId5"/>
    <p:sldId id="5182" r:id="rId6"/>
    <p:sldId id="5177" r:id="rId7"/>
    <p:sldId id="5199" r:id="rId8"/>
    <p:sldId id="5176" r:id="rId9"/>
    <p:sldId id="5180" r:id="rId10"/>
    <p:sldId id="5201" r:id="rId11"/>
    <p:sldId id="5202" r:id="rId12"/>
    <p:sldId id="5203" r:id="rId13"/>
    <p:sldId id="5204" r:id="rId14"/>
    <p:sldId id="5205" r:id="rId15"/>
    <p:sldId id="5206" r:id="rId16"/>
    <p:sldId id="5207" r:id="rId17"/>
    <p:sldId id="5210" r:id="rId18"/>
    <p:sldId id="5183" r:id="rId19"/>
    <p:sldId id="5171" r:id="rId20"/>
    <p:sldId id="5184" r:id="rId21"/>
    <p:sldId id="5211" r:id="rId22"/>
    <p:sldId id="5200" r:id="rId23"/>
    <p:sldId id="5208" r:id="rId24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zter Öhlmüller" initials="EÖ" lastIdx="26" clrIdx="0">
    <p:extLst>
      <p:ext uri="{19B8F6BF-5375-455C-9EA6-DF929625EA0E}">
        <p15:presenceInfo xmlns:p15="http://schemas.microsoft.com/office/powerpoint/2012/main" userId="38661ca0fbaa2f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53D"/>
    <a:srgbClr val="BF2A2D"/>
    <a:srgbClr val="9B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56" autoAdjust="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F186736-9399-4868-82F4-45673664C4C4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231ED33-5BA1-4163-8E81-F6C4BF92CF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28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31ED33-5BA1-4163-8E81-F6C4BF92CF45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81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31ED33-5BA1-4163-8E81-F6C4BF92CF45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47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7362" y="4758117"/>
            <a:ext cx="4240227" cy="1478861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66ABA-2ED7-48BA-BF80-34DBA679CF94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80EF7-81C4-483C-8455-C065D2D9AC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8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us_kepes_elemz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096000" y="1344768"/>
            <a:ext cx="5729712" cy="2214000"/>
          </a:xfrm>
          <a:prstGeom prst="rect">
            <a:avLst/>
          </a:prstGeom>
          <a:pattFill prst="pct30">
            <a:fgClr>
              <a:schemeClr val="bg1"/>
            </a:fgClr>
            <a:bgClr>
              <a:srgbClr val="9BCC99"/>
            </a:bgClr>
          </a:pattFill>
        </p:spPr>
        <p:txBody>
          <a:bodyPr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60000" y="3931619"/>
            <a:ext cx="5729712" cy="2214000"/>
          </a:xfrm>
          <a:prstGeom prst="rect">
            <a:avLst/>
          </a:prstGeom>
          <a:pattFill prst="pct30">
            <a:fgClr>
              <a:schemeClr val="bg1"/>
            </a:fgClr>
            <a:bgClr>
              <a:srgbClr val="9BCC99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noProof="0" dirty="0"/>
            </a:lvl1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999" y="0"/>
            <a:ext cx="9612000" cy="914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2286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4pPr>
            <a:lvl5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6096000" y="3931619"/>
            <a:ext cx="5729712" cy="2214000"/>
          </a:xfrm>
          <a:prstGeom prst="rect">
            <a:avLst/>
          </a:prstGeom>
          <a:noFill/>
        </p:spPr>
        <p:txBody>
          <a:bodyPr lIns="144000" tIns="144000" rIns="144000" bIns="14400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9999" y="1344768"/>
            <a:ext cx="5729712" cy="2214000"/>
          </a:xfrm>
          <a:prstGeom prst="rect">
            <a:avLst/>
          </a:prstGeom>
          <a:noFill/>
        </p:spPr>
        <p:txBody>
          <a:bodyPr lIns="144000" tIns="144000" rIns="144000" bIns="14400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98E355-5364-48DB-AF97-AD4BDA60C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C21FD5E-D1FB-404F-A0A9-CFD101DDF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63998FC-B77A-48ED-B660-080C9194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CD7-8903-4F3E-AB4D-9385CAD2F6E4}" type="datetimeFigureOut">
              <a:rPr lang="hu-HU" smtClean="0"/>
              <a:t>2022. 11. 20.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F3C2E2-9ECC-43D5-8F8B-B01FE9C7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0852AE-14DC-4BE3-8EEE-6DAADEC9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65D4-4125-4A1C-9082-A67A7A5EEE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35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us_targyresz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999" y="0"/>
            <a:ext cx="9612000" cy="914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2286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4pPr>
            <a:lvl5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9996" y="3933824"/>
            <a:ext cx="3564000" cy="2214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37"/>
          </p:nvPr>
        </p:nvSpPr>
        <p:spPr>
          <a:xfrm>
            <a:off x="4306824" y="3933824"/>
            <a:ext cx="3564000" cy="2214000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8247888" y="3933824"/>
            <a:ext cx="3564000" cy="2214000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65759" y="1347559"/>
            <a:ext cx="3564000" cy="2214000"/>
          </a:xfrm>
          <a:prstGeom prst="rect">
            <a:avLst/>
          </a:prstGeom>
          <a:pattFill prst="pct30">
            <a:fgClr>
              <a:schemeClr val="bg1"/>
            </a:fgClr>
            <a:bgClr>
              <a:srgbClr val="9BCC99"/>
            </a:bgClr>
          </a:pattFill>
        </p:spPr>
        <p:txBody>
          <a:bodyPr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306824" y="1347559"/>
            <a:ext cx="3564000" cy="2214000"/>
          </a:xfrm>
          <a:prstGeom prst="rect">
            <a:avLst/>
          </a:prstGeom>
          <a:pattFill prst="pct30">
            <a:fgClr>
              <a:schemeClr val="bg1"/>
            </a:fgClr>
            <a:bgClr>
              <a:srgbClr val="9BCC99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noProof="0" dirty="0"/>
            </a:lvl1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8247888" y="1347559"/>
            <a:ext cx="3564000" cy="2214000"/>
          </a:xfrm>
          <a:prstGeom prst="rect">
            <a:avLst/>
          </a:prstGeom>
          <a:pattFill prst="pct30">
            <a:fgClr>
              <a:schemeClr val="bg1"/>
            </a:fgClr>
            <a:bgClr>
              <a:srgbClr val="9BCC99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noProof="0" dirty="0"/>
            </a:lvl1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08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us_cim_te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594225"/>
            <a:ext cx="10515600" cy="1325563"/>
          </a:xfrm>
        </p:spPr>
        <p:txBody>
          <a:bodyPr/>
          <a:lstStyle>
            <a:lvl1pPr>
              <a:defRPr>
                <a:solidFill>
                  <a:srgbClr val="07853D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60C1-D3D9-4FE8-99B3-6909D8B9A252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DD3B2-B836-4B9B-9DFB-B3B0C15A7C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6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allus_cim_tema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2310" y="4329236"/>
            <a:ext cx="10515600" cy="953427"/>
          </a:xfrm>
        </p:spPr>
        <p:txBody>
          <a:bodyPr anchor="b"/>
          <a:lstStyle>
            <a:lvl1pPr>
              <a:defRPr sz="4400">
                <a:solidFill>
                  <a:srgbClr val="07853D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72310" y="5390572"/>
            <a:ext cx="10515600" cy="646084"/>
          </a:xfrm>
        </p:spPr>
        <p:txBody>
          <a:bodyPr/>
          <a:lstStyle>
            <a:lvl1pPr marL="0" indent="0">
              <a:buNone/>
              <a:defRPr sz="2400">
                <a:solidFill>
                  <a:srgbClr val="07853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80E4A-5566-4649-A5C0-D42EAC36E080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6FDA-C877-47FC-B846-C16E347C9A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03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us_2_tartalomrész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3CA6-8751-4534-BF07-384C4D697560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22EF-7A75-4F96-86BF-5C160EC2C5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355600" y="122238"/>
            <a:ext cx="10112375" cy="944562"/>
          </a:xfrm>
        </p:spPr>
        <p:txBody>
          <a:bodyPr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Cím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359998" y="1781175"/>
            <a:ext cx="11387502" cy="1419224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355600" y="4068762"/>
            <a:ext cx="11387502" cy="1419224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19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us_2_tartalomrész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3CA6-8751-4534-BF07-384C4D697560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22EF-7A75-4F96-86BF-5C160EC2C5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355600" y="122238"/>
            <a:ext cx="10112375" cy="944562"/>
          </a:xfrm>
        </p:spPr>
        <p:txBody>
          <a:bodyPr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Cím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359998" y="1781175"/>
            <a:ext cx="11387502" cy="1419224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355600" y="4068762"/>
            <a:ext cx="11387502" cy="1419224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2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us_targyresz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999" y="0"/>
            <a:ext cx="9612000" cy="914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2286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4pPr>
            <a:lvl5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9996" y="1296000"/>
            <a:ext cx="2574000" cy="4860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37"/>
          </p:nvPr>
        </p:nvSpPr>
        <p:spPr>
          <a:xfrm>
            <a:off x="3306076" y="1296000"/>
            <a:ext cx="2574000" cy="4860000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6252156" y="1296000"/>
            <a:ext cx="2574000" cy="4860000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9198236" y="1296000"/>
            <a:ext cx="2574000" cy="4860000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rtl="0" eaLnBrk="1" fontAlgn="base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hu-HU" sz="2100" kern="1200" dirty="0" smtClean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us_targyresz_szoveg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999" y="0"/>
            <a:ext cx="9612000" cy="914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2286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4pPr>
            <a:lvl5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359998" y="1295999"/>
            <a:ext cx="5377227" cy="48682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6462000" y="1295999"/>
            <a:ext cx="5377227" cy="48682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 / Date / Public-Internal-Confidential-Restricted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us_targyresz_szov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999" y="0"/>
            <a:ext cx="9612000" cy="914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2286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4pPr>
            <a:lvl5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359998" y="1295999"/>
            <a:ext cx="5377227" cy="48682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6462000" y="1295999"/>
            <a:ext cx="5377227" cy="48682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 / Date / Public-Internal-Confidential-Restricted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us_diagram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4"/>
          <p:cNvSpPr>
            <a:spLocks noGrp="1"/>
          </p:cNvSpPr>
          <p:nvPr>
            <p:ph type="chart" sz="quarter" idx="32"/>
          </p:nvPr>
        </p:nvSpPr>
        <p:spPr>
          <a:xfrm>
            <a:off x="6462365" y="1840375"/>
            <a:ext cx="5376862" cy="4323887"/>
          </a:xfrm>
          <a:prstGeom prst="rect">
            <a:avLst/>
          </a:prstGeom>
          <a:pattFill prst="pct30">
            <a:fgClr>
              <a:schemeClr val="bg1"/>
            </a:fgClr>
            <a:bgClr>
              <a:srgbClr val="9BCC99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hu-HU" noProof="0"/>
              <a:t>Diagram beszúrásához kattintson az ikonra</a:t>
            </a:r>
            <a:endParaRPr lang="de-DE" noProof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999" y="0"/>
            <a:ext cx="9612000" cy="914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2286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/>
            </a:lvl4pPr>
            <a:lvl5pPr marL="6858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359998" y="1295999"/>
            <a:ext cx="5377227" cy="48682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 sz="2100">
                <a:latin typeface="Palatino Linotype" panose="02040502050505030304" pitchFamily="18" charset="0"/>
              </a:defRPr>
            </a:lvl2pPr>
            <a:lvl3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3pPr>
            <a:lvl4pPr>
              <a:spcAft>
                <a:spcPts val="600"/>
              </a:spcAft>
              <a:buClr>
                <a:schemeClr val="tx2"/>
              </a:buClr>
              <a:defRPr sz="2100">
                <a:latin typeface="Palatino Linotype" panose="02040502050505030304" pitchFamily="18" charset="0"/>
              </a:defRPr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sz="21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31"/>
          </p:nvPr>
        </p:nvSpPr>
        <p:spPr>
          <a:xfrm>
            <a:off x="6462000" y="1295999"/>
            <a:ext cx="5377227" cy="544375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spcAft>
                <a:spcPts val="600"/>
              </a:spcAft>
              <a:defRPr sz="2100">
                <a:solidFill>
                  <a:schemeClr val="tx2"/>
                </a:solidFill>
                <a:latin typeface="Palatino Linotype" panose="02040502050505030304" pitchFamily="18" charset="0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buClr>
                <a:schemeClr val="tx2"/>
              </a:buClr>
              <a:defRPr/>
            </a:lvl3pPr>
            <a:lvl4pPr>
              <a:spcAft>
                <a:spcPts val="600"/>
              </a:spcAft>
              <a:buClr>
                <a:schemeClr val="tx2"/>
              </a:buClr>
              <a:defRPr/>
            </a:lvl4pPr>
            <a:lvl5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359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C54E35-FB97-401A-8F14-7F792B8E4FF7}" type="datetimeFigureOut">
              <a:rPr lang="hu-HU"/>
              <a:pPr>
                <a:defRPr/>
              </a:pPr>
              <a:t>2022. 11. 20.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EFED0B-4F47-40CD-A877-2F28D6C43E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706" r:id="rId5"/>
    <p:sldLayoutId id="2147483695" r:id="rId6"/>
    <p:sldLayoutId id="2147483705" r:id="rId7"/>
    <p:sldLayoutId id="2147483703" r:id="rId8"/>
    <p:sldLayoutId id="2147483708" r:id="rId9"/>
    <p:sldLayoutId id="2147483710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44273CE-D273-409E-A54E-AA20AB1D8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EF970DAB-E972-47D8-A798-A0A1F7E9CBC8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57C5CB24-F74C-4BC1-8380-DBFD4C00EDB9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F0176A25-DA65-4325-A6F8-01CC47A20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1752599"/>
            <a:ext cx="5496911" cy="41226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15" y="1755227"/>
            <a:ext cx="5478553" cy="410954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FCC2B57-FBC0-0367-1AA0-0560ADB52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75"/>
            <a:ext cx="949839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2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6" y="1432620"/>
            <a:ext cx="8069765" cy="47369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12" y="1429405"/>
            <a:ext cx="2909424" cy="4710345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A7B739CE-CBB6-B5E8-ECD5-1C85A7E1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Flashbacks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of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memories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pictures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538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2" y="1730828"/>
            <a:ext cx="5476085" cy="410655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15" y="1719944"/>
            <a:ext cx="5485028" cy="41148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00AF9151-20F5-D31A-2D46-8FE61360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Flashbacks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of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memories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pictures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85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6486" y="144009"/>
            <a:ext cx="10112375" cy="944562"/>
          </a:xfrm>
        </p:spPr>
        <p:txBody>
          <a:bodyPr/>
          <a:lstStyle/>
          <a:p>
            <a:r>
              <a:rPr lang="hu-HU" sz="4400" dirty="0" err="1"/>
              <a:t>Flashbacks</a:t>
            </a:r>
            <a:r>
              <a:rPr lang="hu-HU" sz="4400" dirty="0"/>
              <a:t> of </a:t>
            </a:r>
            <a:r>
              <a:rPr lang="hu-HU" sz="4400" dirty="0" err="1"/>
              <a:t>the</a:t>
            </a:r>
            <a:r>
              <a:rPr lang="hu-HU" sz="4400" dirty="0"/>
              <a:t> </a:t>
            </a:r>
            <a:r>
              <a:rPr lang="hu-HU" sz="4400" dirty="0" err="1"/>
              <a:t>memories</a:t>
            </a:r>
            <a:r>
              <a:rPr lang="hu-HU" sz="4400" dirty="0"/>
              <a:t> in </a:t>
            </a:r>
            <a:r>
              <a:rPr lang="hu-HU" sz="4400" dirty="0" err="1"/>
              <a:t>pictures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0" y="1763486"/>
            <a:ext cx="5485029" cy="41148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8" y="1763485"/>
            <a:ext cx="5486073" cy="41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 err="1"/>
              <a:t>Flashbacks</a:t>
            </a:r>
            <a:r>
              <a:rPr lang="hu-HU" sz="4400" dirty="0"/>
              <a:t> of </a:t>
            </a:r>
            <a:r>
              <a:rPr lang="hu-HU" sz="4400" dirty="0" err="1"/>
              <a:t>the</a:t>
            </a:r>
            <a:r>
              <a:rPr lang="hu-HU" sz="4400" dirty="0"/>
              <a:t> </a:t>
            </a:r>
            <a:r>
              <a:rPr lang="hu-HU" sz="4400" dirty="0" err="1"/>
              <a:t>memories</a:t>
            </a:r>
            <a:r>
              <a:rPr lang="hu-HU" sz="4400" dirty="0"/>
              <a:t> in </a:t>
            </a:r>
            <a:r>
              <a:rPr lang="hu-HU" sz="4400" dirty="0" err="1"/>
              <a:t>pictures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4" y="1763487"/>
            <a:ext cx="5464630" cy="40979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" y="1774371"/>
            <a:ext cx="5472571" cy="410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" y="1741715"/>
            <a:ext cx="5476086" cy="41065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719943"/>
            <a:ext cx="5514049" cy="4136571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E395A05-9CBE-429A-F334-1D86F5D3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Flashbacks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of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memories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pictures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78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7" y="1279072"/>
            <a:ext cx="3363686" cy="50455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6" y="1295400"/>
            <a:ext cx="3375083" cy="5060765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BD7AA30E-ED2D-D987-8196-04BB37AE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Flashbacks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of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memories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pictures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63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quarter" idx="19"/>
          </p:nvPr>
        </p:nvSpPr>
        <p:spPr>
          <a:xfrm>
            <a:off x="359999" y="161365"/>
            <a:ext cx="9612000" cy="914400"/>
          </a:xfrm>
        </p:spPr>
        <p:txBody>
          <a:bodyPr/>
          <a:lstStyle/>
          <a:p>
            <a:r>
              <a:rPr lang="hu-HU" sz="4400" dirty="0" err="1"/>
              <a:t>Continuous</a:t>
            </a:r>
            <a:r>
              <a:rPr lang="hu-HU" sz="4400" dirty="0"/>
              <a:t> </a:t>
            </a:r>
            <a:r>
              <a:rPr lang="hu-HU" sz="4400" dirty="0" err="1"/>
              <a:t>Improvements</a:t>
            </a:r>
            <a:r>
              <a:rPr lang="hu-HU" sz="4400" dirty="0"/>
              <a:t>, </a:t>
            </a:r>
            <a:r>
              <a:rPr lang="hu-HU" sz="4400" dirty="0" err="1"/>
              <a:t>Innovation</a:t>
            </a:r>
            <a:endParaRPr lang="hu-HU" sz="4400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30"/>
          </p:nvPr>
        </p:nvSpPr>
        <p:spPr>
          <a:xfrm>
            <a:off x="207598" y="1215000"/>
            <a:ext cx="5888402" cy="504428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 dirty="0"/>
              <a:t>Over the years our technologies were continuously improved in order to increase our efficiency, reduce our energy consumptions, and improve the quality of our products. </a:t>
            </a:r>
            <a:br>
              <a:rPr lang="hu-HU" sz="2200" dirty="0"/>
            </a:br>
            <a:r>
              <a:rPr lang="en-US" sz="2200" dirty="0"/>
              <a:t>In the vertical integration we use everywhere state of the art </a:t>
            </a:r>
            <a:r>
              <a:rPr lang="hu-HU" sz="2200" dirty="0" err="1"/>
              <a:t>automatized</a:t>
            </a:r>
            <a:r>
              <a:rPr lang="hu-HU" sz="2200" dirty="0"/>
              <a:t> </a:t>
            </a:r>
            <a:r>
              <a:rPr lang="hu-HU" sz="2200" dirty="0" err="1"/>
              <a:t>machines</a:t>
            </a:r>
            <a:r>
              <a:rPr lang="en-US" sz="2200" dirty="0"/>
              <a:t> to be always one step ahead compared to our competitors and ensure our customers satisfaction. 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A069EA8B-D192-40CD-B998-961B3D65982B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8038E901-1A10-42AD-84E4-0EB04B2DF48C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4214B7C9-E307-4EB6-A85E-315A22F25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14" name="Kép 13">
            <a:extLst>
              <a:ext uri="{FF2B5EF4-FFF2-40B4-BE49-F238E27FC236}">
                <a16:creationId xmlns:a16="http://schemas.microsoft.com/office/drawing/2014/main" id="{CDAC1DD3-20C5-8EB7-342F-BDBC3B109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557" y="1337362"/>
            <a:ext cx="2629487" cy="175540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02E9E8B-C73D-392D-4989-01409494B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044" y="1337362"/>
            <a:ext cx="2629487" cy="1755409"/>
          </a:xfrm>
          <a:prstGeom prst="rect">
            <a:avLst/>
          </a:prstGeom>
        </p:spPr>
      </p:pic>
      <p:pic>
        <p:nvPicPr>
          <p:cNvPr id="3" name="Kép helye 10">
            <a:extLst>
              <a:ext uri="{FF2B5EF4-FFF2-40B4-BE49-F238E27FC236}">
                <a16:creationId xmlns:a16="http://schemas.microsoft.com/office/drawing/2014/main" id="{967AADE1-4065-B8A0-65BE-3D74C8501C1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0" b="21010"/>
          <a:stretch>
            <a:fillRect/>
          </a:stretch>
        </p:blipFill>
        <p:spPr>
          <a:xfrm>
            <a:off x="6349556" y="3092770"/>
            <a:ext cx="5208575" cy="2012629"/>
          </a:xfrm>
        </p:spPr>
      </p:pic>
    </p:spTree>
    <p:extLst>
      <p:ext uri="{BB962C8B-B14F-4D97-AF65-F5344CB8AC3E}">
        <p14:creationId xmlns:p14="http://schemas.microsoft.com/office/powerpoint/2010/main" val="3039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000" dirty="0"/>
              <a:t>Restructure the group to be more in line with the future expectations. </a:t>
            </a:r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000" dirty="0"/>
              <a:t>New image, reestablished base values, new communication.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8"/>
          </p:nvPr>
        </p:nvSpPr>
        <p:spPr>
          <a:xfrm>
            <a:off x="8247888" y="3933824"/>
            <a:ext cx="3305937" cy="2214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/>
              <a:t>Employer branding started, on the top of the high attention on the teamwork, special focus on our employees to support them in their professional grow.</a:t>
            </a:r>
            <a:r>
              <a:rPr lang="hu-HU" sz="2000" dirty="0"/>
              <a:t> </a:t>
            </a:r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/>
      </p:pic>
      <p:pic>
        <p:nvPicPr>
          <p:cNvPr id="10" name="Kép helye 9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/>
      </p:pic>
      <p:pic>
        <p:nvPicPr>
          <p:cNvPr id="11" name="Kép helye 10"/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/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5163211B-2741-4A80-ADC3-1B2A772DC0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999" y="143440"/>
            <a:ext cx="9612000" cy="914400"/>
          </a:xfrm>
        </p:spPr>
        <p:txBody>
          <a:bodyPr/>
          <a:lstStyle/>
          <a:p>
            <a:r>
              <a:rPr lang="hu-HU" dirty="0" err="1"/>
              <a:t>Renewal</a:t>
            </a:r>
            <a:r>
              <a:rPr lang="hu-HU" dirty="0"/>
              <a:t> in </a:t>
            </a:r>
            <a:r>
              <a:rPr lang="hu-HU" dirty="0" err="1"/>
              <a:t>progress</a:t>
            </a:r>
            <a:r>
              <a:rPr lang="hu-HU" dirty="0"/>
              <a:t> </a:t>
            </a:r>
            <a:r>
              <a:rPr lang="hu-HU" dirty="0" err="1"/>
              <a:t>since</a:t>
            </a:r>
            <a:r>
              <a:rPr lang="hu-HU" dirty="0"/>
              <a:t> 2021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59D24079-AABC-40CE-B01E-807EEC2A0B2F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08AFFEF4-0965-4A10-8992-90B84CA2B8ED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F50EC6FA-E24E-41D9-897B-B09B3ACA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5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quarter" idx="19"/>
          </p:nvPr>
        </p:nvSpPr>
        <p:spPr>
          <a:xfrm>
            <a:off x="359999" y="152400"/>
            <a:ext cx="9612000" cy="914400"/>
          </a:xfrm>
        </p:spPr>
        <p:txBody>
          <a:bodyPr/>
          <a:lstStyle/>
          <a:p>
            <a:r>
              <a:rPr lang="hu-HU" sz="4400" dirty="0" err="1"/>
              <a:t>Our</a:t>
            </a:r>
            <a:r>
              <a:rPr lang="hu-HU" sz="4400" dirty="0"/>
              <a:t> market </a:t>
            </a:r>
            <a:r>
              <a:rPr lang="hu-HU" sz="4400" dirty="0" err="1"/>
              <a:t>position</a:t>
            </a:r>
            <a:endParaRPr lang="hu-HU" sz="44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29"/>
          </p:nvPr>
        </p:nvSpPr>
        <p:spPr>
          <a:xfrm>
            <a:off x="6113796" y="3600703"/>
            <a:ext cx="5627914" cy="2214000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dirty="0"/>
              <a:t>However we have wide range of customer defined products we are continuously working on the extension of our own brand product portfolio</a:t>
            </a:r>
            <a:r>
              <a:rPr lang="hu-HU" sz="2200" dirty="0"/>
              <a:t> </a:t>
            </a:r>
            <a:r>
              <a:rPr lang="hu-HU" sz="2200" dirty="0" err="1"/>
              <a:t>as</a:t>
            </a:r>
            <a:r>
              <a:rPr lang="hu-HU" sz="2200" dirty="0"/>
              <a:t> </a:t>
            </a:r>
            <a:r>
              <a:rPr lang="hu-HU" sz="2200" dirty="0" err="1"/>
              <a:t>well</a:t>
            </a:r>
            <a:r>
              <a:rPr lang="hu-HU" sz="2200" dirty="0"/>
              <a:t>. </a:t>
            </a:r>
            <a:endParaRPr lang="en-US" sz="2200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30"/>
          </p:nvPr>
        </p:nvSpPr>
        <p:spPr>
          <a:xfrm>
            <a:off x="359999" y="1166464"/>
            <a:ext cx="5729712" cy="221400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2200" dirty="0" err="1"/>
              <a:t>Today</a:t>
            </a:r>
            <a:r>
              <a:rPr lang="hu-HU" sz="2200" dirty="0"/>
              <a:t> </a:t>
            </a:r>
            <a:r>
              <a:rPr lang="en-US" sz="2200" dirty="0"/>
              <a:t>we are one of the most significant supplier for several retail chains</a:t>
            </a:r>
            <a:r>
              <a:rPr lang="hu-HU" sz="2200" dirty="0"/>
              <a:t> in Hungary</a:t>
            </a:r>
            <a:r>
              <a:rPr lang="en-US" sz="2200" dirty="0"/>
              <a:t>. </a:t>
            </a:r>
            <a:endParaRPr lang="hu-HU" sz="2200" dirty="0"/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2200" dirty="0" err="1">
                <a:solidFill>
                  <a:schemeClr val="tx2"/>
                </a:solidFill>
              </a:rPr>
              <a:t>Our</a:t>
            </a:r>
            <a:r>
              <a:rPr lang="hu-HU" sz="2200" dirty="0">
                <a:solidFill>
                  <a:schemeClr val="tx2"/>
                </a:solidFill>
              </a:rPr>
              <a:t> main </a:t>
            </a:r>
            <a:r>
              <a:rPr lang="hu-HU" sz="2200" dirty="0" err="1">
                <a:solidFill>
                  <a:schemeClr val="tx2"/>
                </a:solidFill>
              </a:rPr>
              <a:t>custom</a:t>
            </a:r>
            <a:r>
              <a:rPr lang="hu-HU" sz="2200" dirty="0" err="1"/>
              <a:t>ers</a:t>
            </a:r>
            <a:r>
              <a:rPr lang="hu-HU" sz="2200" dirty="0"/>
              <a:t> </a:t>
            </a:r>
            <a:r>
              <a:rPr lang="hu-HU" sz="2200" dirty="0" err="1"/>
              <a:t>are</a:t>
            </a:r>
            <a:r>
              <a:rPr lang="hu-HU" sz="2200" dirty="0"/>
              <a:t>: </a:t>
            </a:r>
            <a:endParaRPr lang="en-US" sz="2200" dirty="0">
              <a:solidFill>
                <a:schemeClr val="tx2"/>
              </a:solidFill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C6C8E245-B2B0-41E1-A2B1-5E83B82AFB6E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F3DB0A04-3F49-4D4C-A3DC-977762033DE3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E468F05D-805E-4AD4-8A3D-6F79D9617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21" name="Kép helye 20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9" b="14289"/>
          <a:stretch>
            <a:fillRect/>
          </a:stretch>
        </p:blipFill>
        <p:spPr>
          <a:xfrm>
            <a:off x="6423344" y="1441864"/>
            <a:ext cx="5016990" cy="1938599"/>
          </a:xfr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E537F30-2B40-BC68-8232-08A33AD5B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93" y="3542572"/>
            <a:ext cx="1702935" cy="170293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E9AF60E-A256-C7DC-8606-9E2580343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999" y="3542572"/>
            <a:ext cx="1589422" cy="158942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20F0EA1-4A99-1869-B678-6447ED769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064" y="3542572"/>
            <a:ext cx="1702935" cy="17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C852F7-1D03-47E1-8310-670996AB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Who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?  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0417819A-F69B-4FFB-9043-0768A8C390DB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CD5FA7A6-6303-48C2-B13E-DB57396DAABA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F58A4B56-717D-4E13-A084-171C8A87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sp>
        <p:nvSpPr>
          <p:cNvPr id="14" name="Szöveg helye 3">
            <a:extLst>
              <a:ext uri="{FF2B5EF4-FFF2-40B4-BE49-F238E27FC236}">
                <a16:creationId xmlns:a16="http://schemas.microsoft.com/office/drawing/2014/main" id="{1A6E411C-6558-B59C-7946-727A2E9475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5600" y="1147352"/>
            <a:ext cx="5632006" cy="42530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</a:rPr>
              <a:t>Gallus Group </a:t>
            </a:r>
            <a:r>
              <a:rPr lang="hu-HU" sz="1600" dirty="0" err="1">
                <a:solidFill>
                  <a:schemeClr val="tx1"/>
                </a:solidFill>
              </a:rPr>
              <a:t>owned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by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Hungarian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families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</a:rPr>
              <a:t>Key market </a:t>
            </a:r>
            <a:r>
              <a:rPr lang="hu-HU" sz="1600" dirty="0" err="1">
                <a:solidFill>
                  <a:schemeClr val="tx1"/>
                </a:solidFill>
              </a:rPr>
              <a:t>player</a:t>
            </a:r>
            <a:r>
              <a:rPr lang="hu-HU" sz="1600" dirty="0">
                <a:solidFill>
                  <a:schemeClr val="tx1"/>
                </a:solidFill>
              </a:rPr>
              <a:t> in Hungary in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poultry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industry</a:t>
            </a:r>
            <a:endParaRPr lang="hu-HU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hu-HU" sz="1600" dirty="0" err="1">
                <a:solidFill>
                  <a:schemeClr val="tx1"/>
                </a:solidFill>
              </a:rPr>
              <a:t>Includes</a:t>
            </a:r>
            <a:r>
              <a:rPr lang="hu-HU" sz="1600" dirty="0">
                <a:solidFill>
                  <a:schemeClr val="tx1"/>
                </a:solidFill>
              </a:rPr>
              <a:t> 12 </a:t>
            </a:r>
            <a:r>
              <a:rPr lang="hu-HU" sz="1600" dirty="0" err="1">
                <a:solidFill>
                  <a:schemeClr val="tx1"/>
                </a:solidFill>
              </a:rPr>
              <a:t>companies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hu-HU" sz="1600" dirty="0" err="1">
                <a:solidFill>
                  <a:schemeClr val="tx1"/>
                </a:solidFill>
              </a:rPr>
              <a:t>Includes</a:t>
            </a:r>
            <a:r>
              <a:rPr lang="hu-HU" sz="1600" dirty="0">
                <a:solidFill>
                  <a:schemeClr val="tx1"/>
                </a:solidFill>
              </a:rPr>
              <a:t> 36 </a:t>
            </a:r>
            <a:r>
              <a:rPr lang="hu-HU" sz="1600" dirty="0" err="1">
                <a:solidFill>
                  <a:schemeClr val="tx1"/>
                </a:solidFill>
              </a:rPr>
              <a:t>locations</a:t>
            </a:r>
            <a:r>
              <a:rPr lang="hu-HU" sz="1600" dirty="0">
                <a:solidFill>
                  <a:schemeClr val="tx1"/>
                </a:solidFill>
              </a:rPr>
              <a:t> in West-Hungary</a:t>
            </a: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</a:rPr>
              <a:t>125 </a:t>
            </a:r>
            <a:r>
              <a:rPr lang="hu-HU" sz="1600" dirty="0" err="1">
                <a:solidFill>
                  <a:schemeClr val="tx1"/>
                </a:solidFill>
              </a:rPr>
              <a:t>MEur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annual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sales</a:t>
            </a:r>
            <a:endParaRPr lang="hu-HU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</a:rPr>
              <a:t>1100 </a:t>
            </a:r>
            <a:r>
              <a:rPr lang="hu-HU" sz="1600" dirty="0" err="1">
                <a:solidFill>
                  <a:schemeClr val="tx1"/>
                </a:solidFill>
              </a:rPr>
              <a:t>employees</a:t>
            </a:r>
            <a:endParaRPr lang="hu-HU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hu-HU" sz="1600" dirty="0">
                <a:solidFill>
                  <a:schemeClr val="tx1"/>
                </a:solidFill>
              </a:rPr>
              <a:t>Main </a:t>
            </a:r>
            <a:r>
              <a:rPr lang="hu-HU" sz="1600" dirty="0" err="1">
                <a:solidFill>
                  <a:schemeClr val="tx1"/>
                </a:solidFill>
              </a:rPr>
              <a:t>activities</a:t>
            </a:r>
            <a:r>
              <a:rPr lang="hu-HU" sz="1600" dirty="0">
                <a:solidFill>
                  <a:schemeClr val="tx1"/>
                </a:solidFill>
              </a:rPr>
              <a:t> : </a:t>
            </a:r>
          </a:p>
          <a:p>
            <a:pPr lvl="1">
              <a:lnSpc>
                <a:spcPct val="100000"/>
              </a:lnSpc>
            </a:pPr>
            <a:r>
              <a:rPr lang="hu-HU" sz="1600" dirty="0" err="1"/>
              <a:t>Broiler</a:t>
            </a:r>
            <a:r>
              <a:rPr lang="hu-HU" sz="1600" dirty="0"/>
              <a:t> </a:t>
            </a:r>
            <a:r>
              <a:rPr lang="hu-HU" sz="1600" dirty="0" err="1"/>
              <a:t>rearing</a:t>
            </a:r>
            <a:r>
              <a:rPr lang="hu-HU" sz="1600" dirty="0"/>
              <a:t> </a:t>
            </a:r>
          </a:p>
          <a:p>
            <a:pPr lvl="1">
              <a:lnSpc>
                <a:spcPct val="100000"/>
              </a:lnSpc>
            </a:pPr>
            <a:r>
              <a:rPr lang="hu-HU" sz="1600" dirty="0" err="1"/>
              <a:t>Hatching</a:t>
            </a:r>
            <a:r>
              <a:rPr lang="hu-HU" sz="1600" dirty="0"/>
              <a:t> </a:t>
            </a:r>
            <a:r>
              <a:rPr lang="hu-HU" sz="1600" dirty="0" err="1"/>
              <a:t>egg</a:t>
            </a:r>
            <a:r>
              <a:rPr lang="hu-HU" sz="1600" dirty="0"/>
              <a:t> </a:t>
            </a:r>
            <a:r>
              <a:rPr lang="hu-HU" sz="1600" dirty="0" err="1"/>
              <a:t>production</a:t>
            </a:r>
            <a:endParaRPr lang="hu-HU" sz="1600" dirty="0"/>
          </a:p>
          <a:p>
            <a:pPr lvl="1">
              <a:lnSpc>
                <a:spcPct val="100000"/>
              </a:lnSpc>
            </a:pPr>
            <a:r>
              <a:rPr lang="hu-HU" sz="1600" dirty="0" err="1"/>
              <a:t>Hatchery</a:t>
            </a:r>
            <a:endParaRPr lang="hu-HU" sz="1600" dirty="0"/>
          </a:p>
          <a:p>
            <a:pPr lvl="1">
              <a:lnSpc>
                <a:spcPct val="100000"/>
              </a:lnSpc>
            </a:pPr>
            <a:r>
              <a:rPr lang="hu-HU" sz="1600" dirty="0" err="1"/>
              <a:t>Feed</a:t>
            </a:r>
            <a:r>
              <a:rPr lang="hu-HU" sz="1600" dirty="0"/>
              <a:t> </a:t>
            </a:r>
            <a:r>
              <a:rPr lang="hu-HU" sz="1600" dirty="0" err="1"/>
              <a:t>production</a:t>
            </a:r>
            <a:r>
              <a:rPr lang="hu-HU" sz="1600" dirty="0"/>
              <a:t> </a:t>
            </a:r>
          </a:p>
          <a:p>
            <a:pPr lvl="1">
              <a:lnSpc>
                <a:spcPct val="100000"/>
              </a:lnSpc>
            </a:pPr>
            <a:r>
              <a:rPr lang="hu-HU" sz="1600" dirty="0" err="1"/>
              <a:t>Slaughterhouse</a:t>
            </a:r>
            <a:endParaRPr lang="hu-HU" sz="1600" dirty="0"/>
          </a:p>
          <a:p>
            <a:pPr algn="ctr"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6" name="Picture 2" descr="https://gallus.hu/wp-content/uploads/Szabo_kozos_portre_2.jpg">
            <a:extLst>
              <a:ext uri="{FF2B5EF4-FFF2-40B4-BE49-F238E27FC236}">
                <a16:creationId xmlns:a16="http://schemas.microsoft.com/office/drawing/2014/main" id="{34DEF828-3176-A2B1-34F4-DA2843C3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98" y="1687988"/>
            <a:ext cx="4085332" cy="27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 helye 3">
            <a:extLst>
              <a:ext uri="{FF2B5EF4-FFF2-40B4-BE49-F238E27FC236}">
                <a16:creationId xmlns:a16="http://schemas.microsoft.com/office/drawing/2014/main" id="{203029CD-15DC-A638-D7D8-F876C5699626}"/>
              </a:ext>
            </a:extLst>
          </p:cNvPr>
          <p:cNvSpPr txBox="1">
            <a:spLocks/>
          </p:cNvSpPr>
          <p:nvPr/>
        </p:nvSpPr>
        <p:spPr bwMode="auto">
          <a:xfrm>
            <a:off x="6252483" y="989899"/>
            <a:ext cx="5431201" cy="139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hu-HU" sz="1600" b="1" dirty="0" err="1">
                <a:solidFill>
                  <a:srgbClr val="07853D"/>
                </a:solidFill>
              </a:rPr>
              <a:t>Managing</a:t>
            </a:r>
            <a:r>
              <a:rPr lang="hu-HU" sz="1600" b="1" dirty="0">
                <a:solidFill>
                  <a:srgbClr val="07853D"/>
                </a:solidFill>
              </a:rPr>
              <a:t> </a:t>
            </a:r>
            <a:r>
              <a:rPr lang="hu-HU" sz="1600" b="1" dirty="0" err="1">
                <a:solidFill>
                  <a:srgbClr val="07853D"/>
                </a:solidFill>
              </a:rPr>
              <a:t>directors</a:t>
            </a:r>
            <a:br>
              <a:rPr lang="hu-HU" sz="1600" b="1" dirty="0">
                <a:solidFill>
                  <a:srgbClr val="07853D"/>
                </a:solidFill>
              </a:rPr>
            </a:br>
            <a:r>
              <a:rPr lang="hu-HU" sz="1600" b="1" dirty="0"/>
              <a:t>Mr. Péter Szabó         Mr. Ákos Szabó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sz="2500" dirty="0"/>
              <a:t> 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49FDD09C-DEAE-2B21-7C0F-320412C55DF9}"/>
              </a:ext>
            </a:extLst>
          </p:cNvPr>
          <p:cNvSpPr txBox="1">
            <a:spLocks/>
          </p:cNvSpPr>
          <p:nvPr/>
        </p:nvSpPr>
        <p:spPr bwMode="auto">
          <a:xfrm>
            <a:off x="6252483" y="4411542"/>
            <a:ext cx="54312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hu-HU" sz="1600" b="1" dirty="0"/>
              <a:t>Mr. István Szabó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hu-HU" sz="1600" b="1" dirty="0" err="1">
                <a:solidFill>
                  <a:srgbClr val="07853D"/>
                </a:solidFill>
              </a:rPr>
              <a:t>Founder</a:t>
            </a:r>
            <a:endParaRPr lang="hu-HU" sz="1600" dirty="0"/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C8619FDE-88F6-4FED-DBE8-E2352DD92D0F}"/>
              </a:ext>
            </a:extLst>
          </p:cNvPr>
          <p:cNvSpPr txBox="1">
            <a:spLocks/>
          </p:cNvSpPr>
          <p:nvPr/>
        </p:nvSpPr>
        <p:spPr bwMode="auto">
          <a:xfrm>
            <a:off x="6496742" y="5170012"/>
            <a:ext cx="4760523" cy="10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/>
              <a:t>„</a:t>
            </a:r>
            <a:r>
              <a:rPr lang="en-US" sz="1600" dirty="0">
                <a:solidFill>
                  <a:schemeClr val="tx1"/>
                </a:solidFill>
              </a:rPr>
              <a:t>Our vision is to strengthen our market position and </a:t>
            </a:r>
            <a:r>
              <a:rPr lang="hu-HU" sz="1600" dirty="0" err="1">
                <a:solidFill>
                  <a:schemeClr val="tx1"/>
                </a:solidFill>
              </a:rPr>
              <a:t>improve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the Hungarian agriculture to get back to it’s leader position in East-European region„</a:t>
            </a:r>
          </a:p>
        </p:txBody>
      </p:sp>
    </p:spTree>
    <p:extLst>
      <p:ext uri="{BB962C8B-B14F-4D97-AF65-F5344CB8AC3E}">
        <p14:creationId xmlns:p14="http://schemas.microsoft.com/office/powerpoint/2010/main" val="29172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9"/>
          </p:nvPr>
        </p:nvSpPr>
        <p:spPr>
          <a:xfrm>
            <a:off x="359998" y="161365"/>
            <a:ext cx="9612000" cy="914400"/>
          </a:xfrm>
        </p:spPr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brand</a:t>
            </a:r>
            <a:r>
              <a:rPr lang="hu-HU" dirty="0"/>
              <a:t> – „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chicken</a:t>
            </a:r>
            <a:r>
              <a:rPr lang="hu-HU" dirty="0"/>
              <a:t>”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28"/>
          </p:nvPr>
        </p:nvSpPr>
        <p:spPr>
          <a:xfrm>
            <a:off x="359998" y="1204402"/>
            <a:ext cx="6022873" cy="5061927"/>
          </a:xfrm>
        </p:spPr>
        <p:txBody>
          <a:bodyPr/>
          <a:lstStyle/>
          <a:p>
            <a:pPr marL="457200" lvl="1" indent="0">
              <a:buNone/>
            </a:pPr>
            <a:r>
              <a:rPr lang="hu-HU" sz="2400" b="1" dirty="0">
                <a:solidFill>
                  <a:schemeClr val="tx2"/>
                </a:solidFill>
              </a:rPr>
              <a:t>9 </a:t>
            </a:r>
            <a:r>
              <a:rPr lang="hu-HU" sz="2400" b="1" dirty="0" err="1">
                <a:solidFill>
                  <a:schemeClr val="tx2"/>
                </a:solidFill>
              </a:rPr>
              <a:t>times</a:t>
            </a:r>
            <a:r>
              <a:rPr lang="hu-HU" sz="2400" b="1" dirty="0">
                <a:solidFill>
                  <a:schemeClr val="tx2"/>
                </a:solidFill>
              </a:rPr>
              <a:t> </a:t>
            </a:r>
            <a:r>
              <a:rPr lang="hu-HU" sz="2400" b="1" dirty="0" err="1">
                <a:solidFill>
                  <a:schemeClr val="tx2"/>
                </a:solidFill>
              </a:rPr>
              <a:t>awarded</a:t>
            </a:r>
            <a:r>
              <a:rPr lang="hu-HU" sz="2400" b="1" dirty="0">
                <a:solidFill>
                  <a:schemeClr val="tx2"/>
                </a:solidFill>
              </a:rPr>
              <a:t> </a:t>
            </a:r>
            <a:r>
              <a:rPr lang="hu-HU" sz="2400" b="1" dirty="0" err="1">
                <a:solidFill>
                  <a:schemeClr val="tx2"/>
                </a:solidFill>
              </a:rPr>
              <a:t>by</a:t>
            </a:r>
            <a:r>
              <a:rPr lang="hu-HU" sz="2400" b="1" dirty="0">
                <a:solidFill>
                  <a:schemeClr val="tx2"/>
                </a:solidFill>
              </a:rPr>
              <a:t> </a:t>
            </a:r>
            <a:r>
              <a:rPr lang="hu-HU" sz="2400" b="1" dirty="0" err="1">
                <a:solidFill>
                  <a:schemeClr val="tx2"/>
                </a:solidFill>
              </a:rPr>
              <a:t>Superbrands</a:t>
            </a:r>
            <a:r>
              <a:rPr lang="hu-HU" sz="2400" b="1" dirty="0">
                <a:solidFill>
                  <a:schemeClr val="tx2"/>
                </a:solidFill>
              </a:rPr>
              <a:t> </a:t>
            </a:r>
            <a:r>
              <a:rPr lang="hu-HU" sz="2400" b="1" dirty="0" err="1">
                <a:solidFill>
                  <a:schemeClr val="tx2"/>
                </a:solidFill>
              </a:rPr>
              <a:t>award</a:t>
            </a:r>
            <a:r>
              <a:rPr lang="hu-HU" dirty="0">
                <a:solidFill>
                  <a:schemeClr val="tx2"/>
                </a:solidFill>
              </a:rPr>
              <a:t> </a:t>
            </a:r>
          </a:p>
          <a:p>
            <a:pPr lvl="1"/>
            <a:endParaRPr lang="hu-HU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r>
              <a:rPr lang="hu-HU" b="1" dirty="0" err="1">
                <a:solidFill>
                  <a:schemeClr val="tx2"/>
                </a:solidFill>
              </a:rPr>
              <a:t>Fresh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products</a:t>
            </a:r>
            <a:r>
              <a:rPr lang="hu-HU" b="1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hu-HU" dirty="0" err="1">
                <a:solidFill>
                  <a:schemeClr val="tx2"/>
                </a:solidFill>
              </a:rPr>
              <a:t>Shield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gas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packaging</a:t>
            </a:r>
            <a:endParaRPr lang="hu-HU" dirty="0">
              <a:solidFill>
                <a:schemeClr val="tx2"/>
              </a:solidFill>
            </a:endParaRPr>
          </a:p>
          <a:p>
            <a:pPr lvl="2"/>
            <a:r>
              <a:rPr lang="hu-HU" dirty="0" err="1">
                <a:solidFill>
                  <a:schemeClr val="tx2"/>
                </a:solidFill>
              </a:rPr>
              <a:t>Vacuum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foil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packaging</a:t>
            </a:r>
            <a:r>
              <a:rPr lang="hu-HU" dirty="0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hu-HU" dirty="0" err="1">
                <a:solidFill>
                  <a:schemeClr val="tx2"/>
                </a:solidFill>
              </a:rPr>
              <a:t>Foil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packaging</a:t>
            </a:r>
            <a:endParaRPr lang="hu-HU" dirty="0">
              <a:solidFill>
                <a:schemeClr val="tx2"/>
              </a:solidFill>
            </a:endParaRPr>
          </a:p>
          <a:p>
            <a:pPr lvl="2"/>
            <a:r>
              <a:rPr lang="hu-HU" dirty="0" err="1">
                <a:solidFill>
                  <a:schemeClr val="tx2"/>
                </a:solidFill>
              </a:rPr>
              <a:t>Mass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package</a:t>
            </a:r>
            <a:endParaRPr lang="hu-HU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r>
              <a:rPr lang="hu-HU" b="1" dirty="0" err="1">
                <a:solidFill>
                  <a:schemeClr val="tx2"/>
                </a:solidFill>
              </a:rPr>
              <a:t>Ready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to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use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products</a:t>
            </a:r>
            <a:r>
              <a:rPr lang="hu-HU" b="1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hu-HU" dirty="0">
                <a:solidFill>
                  <a:schemeClr val="tx2"/>
                </a:solidFill>
              </a:rPr>
              <a:t>Grill </a:t>
            </a:r>
            <a:r>
              <a:rPr lang="hu-HU" dirty="0" err="1">
                <a:solidFill>
                  <a:schemeClr val="tx2"/>
                </a:solidFill>
              </a:rPr>
              <a:t>products</a:t>
            </a:r>
            <a:endParaRPr lang="hu-HU" dirty="0">
              <a:solidFill>
                <a:schemeClr val="tx2"/>
              </a:solidFill>
            </a:endParaRPr>
          </a:p>
          <a:p>
            <a:pPr lvl="3"/>
            <a:r>
              <a:rPr lang="hu-HU" dirty="0" err="1">
                <a:solidFill>
                  <a:schemeClr val="tx2"/>
                </a:solidFill>
              </a:rPr>
              <a:t>Several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spices</a:t>
            </a:r>
            <a:r>
              <a:rPr lang="hu-HU" dirty="0">
                <a:solidFill>
                  <a:schemeClr val="tx2"/>
                </a:solidFill>
              </a:rPr>
              <a:t> </a:t>
            </a:r>
          </a:p>
          <a:p>
            <a:pPr lvl="3"/>
            <a:r>
              <a:rPr lang="hu-HU" dirty="0" err="1">
                <a:solidFill>
                  <a:schemeClr val="tx2"/>
                </a:solidFill>
              </a:rPr>
              <a:t>Chicken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burger</a:t>
            </a:r>
            <a:r>
              <a:rPr lang="hu-HU" dirty="0">
                <a:solidFill>
                  <a:schemeClr val="tx2"/>
                </a:solidFill>
              </a:rPr>
              <a:t> </a:t>
            </a:r>
          </a:p>
          <a:p>
            <a:pPr lvl="3"/>
            <a:r>
              <a:rPr lang="hu-HU" dirty="0" err="1">
                <a:solidFill>
                  <a:schemeClr val="tx2"/>
                </a:solidFill>
              </a:rPr>
              <a:t>Chicken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rib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ECB1EE72-1ABB-45FD-A512-D316F59A0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2" y="1258835"/>
            <a:ext cx="3487271" cy="3485607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F6F9110D-96E2-4956-AB57-EA15C38B0842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EB4242EC-2967-4EFF-99FA-E63C6FDA3F91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12520B36-8893-4FFC-98B2-E9A0EBC3B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36" y="4753025"/>
            <a:ext cx="2372361" cy="15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8783C2-2564-4E5B-8EBF-6242BED7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Poultry</a:t>
            </a:r>
            <a:r>
              <a:rPr lang="hu-HU" dirty="0"/>
              <a:t> </a:t>
            </a:r>
            <a:r>
              <a:rPr lang="hu-HU" dirty="0" err="1"/>
              <a:t>industry</a:t>
            </a:r>
            <a:r>
              <a:rPr lang="hu-HU" dirty="0"/>
              <a:t> trend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4AEFAD88-4A07-40EF-885B-E1415DB2D8CE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00A63D93-ABB6-40D3-BA87-9417054D71BA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9BDF1F96-B17C-453D-BD2C-AFC9D458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7F9C765-D7FA-E8E9-F700-80EBC3AD91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5600" y="1248354"/>
            <a:ext cx="11387502" cy="318213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i="0" dirty="0">
                <a:solidFill>
                  <a:schemeClr val="tx1"/>
                </a:solidFill>
                <a:effectLst/>
              </a:rPr>
              <a:t>Our customer demands for our slaughterhouse increased significantly since 2019. The normal annual growing was overran by </a:t>
            </a:r>
            <a:r>
              <a:rPr lang="hu-HU" i="0" dirty="0">
                <a:solidFill>
                  <a:schemeClr val="tx1"/>
                </a:solidFill>
                <a:effectLst/>
              </a:rPr>
              <a:t>more </a:t>
            </a:r>
            <a:r>
              <a:rPr lang="hu-HU" i="0" dirty="0" err="1">
                <a:solidFill>
                  <a:schemeClr val="tx1"/>
                </a:solidFill>
                <a:effectLst/>
              </a:rPr>
              <a:t>than</a:t>
            </a:r>
            <a:r>
              <a:rPr lang="hu-HU" i="0" dirty="0">
                <a:solidFill>
                  <a:schemeClr val="tx1"/>
                </a:solidFill>
                <a:effectLst/>
              </a:rPr>
              <a:t> </a:t>
            </a:r>
            <a:r>
              <a:rPr lang="en-US" i="0" dirty="0">
                <a:solidFill>
                  <a:schemeClr val="tx1"/>
                </a:solidFill>
                <a:effectLst/>
              </a:rPr>
              <a:t>100%. </a:t>
            </a:r>
          </a:p>
          <a:p>
            <a:pPr algn="l">
              <a:lnSpc>
                <a:spcPct val="150000"/>
              </a:lnSpc>
            </a:pPr>
            <a:r>
              <a:rPr lang="en-US" i="0" dirty="0">
                <a:solidFill>
                  <a:schemeClr val="tx1"/>
                </a:solidFill>
                <a:effectLst/>
              </a:rPr>
              <a:t>The outlook for the global poultry industry in the fourth quarter of 2022 and early 2023 remains strong, despite significant challenges in global poultry farming</a:t>
            </a:r>
            <a:r>
              <a:rPr lang="hu-HU" i="0" dirty="0">
                <a:solidFill>
                  <a:schemeClr val="tx1"/>
                </a:solidFill>
                <a:effectLst/>
              </a:rPr>
              <a:t>.</a:t>
            </a:r>
            <a:endParaRPr lang="en-US" i="0" dirty="0">
              <a:solidFill>
                <a:schemeClr val="tx1"/>
              </a:solidFill>
              <a:effectLst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From a market perspective, a weaker economic climate with pressure on purchasing power will lead to more price-driven consumer behavior, supporting poultry consumption as it is the cheapest meat protein option.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4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8783C2-2564-4E5B-8EBF-6242BED7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Vision, </a:t>
            </a:r>
            <a:r>
              <a:rPr lang="hu-HU" dirty="0" err="1"/>
              <a:t>Mission</a:t>
            </a:r>
            <a:r>
              <a:rPr lang="hu-HU" dirty="0"/>
              <a:t>, </a:t>
            </a:r>
            <a:r>
              <a:rPr lang="hu-HU" dirty="0" err="1"/>
              <a:t>Future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28"/>
          </p:nvPr>
        </p:nvSpPr>
        <p:spPr>
          <a:xfrm>
            <a:off x="359998" y="1368798"/>
            <a:ext cx="11387502" cy="1419224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b="1" dirty="0" err="1">
                <a:solidFill>
                  <a:srgbClr val="07853D"/>
                </a:solidFill>
              </a:rPr>
              <a:t>With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our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continuous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improvements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we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invest</a:t>
            </a:r>
            <a:r>
              <a:rPr lang="hu-HU" b="1" dirty="0">
                <a:solidFill>
                  <a:srgbClr val="07853D"/>
                </a:solidFill>
              </a:rPr>
              <a:t> in </a:t>
            </a:r>
            <a:r>
              <a:rPr lang="hu-HU" b="1" dirty="0" err="1">
                <a:solidFill>
                  <a:srgbClr val="07853D"/>
                </a:solidFill>
              </a:rPr>
              <a:t>our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future</a:t>
            </a:r>
            <a:r>
              <a:rPr lang="hu-HU" b="1" dirty="0">
                <a:solidFill>
                  <a:srgbClr val="07853D"/>
                </a:solidFill>
              </a:rPr>
              <a:t>.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just</a:t>
            </a:r>
            <a:r>
              <a:rPr lang="hu-HU" dirty="0"/>
              <a:t> </a:t>
            </a:r>
            <a:r>
              <a:rPr lang="hu-HU" dirty="0" err="1"/>
              <a:t>simple</a:t>
            </a:r>
            <a:r>
              <a:rPr lang="hu-HU" dirty="0"/>
              <a:t> </a:t>
            </a:r>
            <a:r>
              <a:rPr lang="hu-HU" dirty="0" err="1"/>
              <a:t>react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changing</a:t>
            </a:r>
            <a:r>
              <a:rPr lang="hu-HU" dirty="0"/>
              <a:t> market </a:t>
            </a:r>
            <a:r>
              <a:rPr lang="hu-HU" dirty="0" err="1"/>
              <a:t>demands</a:t>
            </a:r>
            <a:r>
              <a:rPr lang="hu-HU" dirty="0"/>
              <a:t>, </a:t>
            </a:r>
            <a:r>
              <a:rPr lang="hu-HU" dirty="0" err="1"/>
              <a:t>but</a:t>
            </a:r>
            <a:r>
              <a:rPr lang="hu-HU" dirty="0"/>
              <a:t> in a </a:t>
            </a:r>
            <a:r>
              <a:rPr lang="hu-HU" dirty="0" err="1"/>
              <a:t>proactive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offer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solution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customers</a:t>
            </a:r>
            <a:r>
              <a:rPr lang="hu-HU" dirty="0"/>
              <a:t>. 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29"/>
          </p:nvPr>
        </p:nvSpPr>
        <p:spPr>
          <a:xfrm>
            <a:off x="359998" y="4785938"/>
            <a:ext cx="11387502" cy="1419224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outstanding </a:t>
            </a:r>
            <a:r>
              <a:rPr lang="hu-HU" dirty="0" err="1"/>
              <a:t>quality</a:t>
            </a:r>
            <a:r>
              <a:rPr lang="hu-HU" dirty="0"/>
              <a:t> </a:t>
            </a:r>
            <a:r>
              <a:rPr lang="hu-HU" b="1" dirty="0" err="1">
                <a:solidFill>
                  <a:srgbClr val="07853D"/>
                </a:solidFill>
              </a:rPr>
              <a:t>we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are</a:t>
            </a:r>
            <a:r>
              <a:rPr lang="hu-HU" b="1" dirty="0">
                <a:solidFill>
                  <a:srgbClr val="07853D"/>
                </a:solidFill>
              </a:rPr>
              <a:t> a </a:t>
            </a:r>
            <a:r>
              <a:rPr lang="hu-HU" b="1" dirty="0" err="1">
                <a:solidFill>
                  <a:srgbClr val="07853D"/>
                </a:solidFill>
              </a:rPr>
              <a:t>stabile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point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for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our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customers</a:t>
            </a:r>
            <a:r>
              <a:rPr lang="hu-HU" b="1" dirty="0">
                <a:solidFill>
                  <a:srgbClr val="07853D"/>
                </a:solidFill>
              </a:rPr>
              <a:t> and partners. </a:t>
            </a:r>
            <a:r>
              <a:rPr lang="hu-HU" dirty="0" err="1"/>
              <a:t>Each</a:t>
            </a:r>
            <a:r>
              <a:rPr lang="hu-HU" dirty="0"/>
              <a:t> and </a:t>
            </a:r>
            <a:r>
              <a:rPr lang="hu-HU" dirty="0" err="1"/>
              <a:t>every</a:t>
            </a:r>
            <a:r>
              <a:rPr lang="hu-HU" dirty="0"/>
              <a:t> </a:t>
            </a:r>
            <a:r>
              <a:rPr lang="hu-HU" dirty="0" err="1"/>
              <a:t>day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working</a:t>
            </a:r>
            <a:r>
              <a:rPr lang="hu-HU" dirty="0"/>
              <a:t> </a:t>
            </a:r>
            <a:r>
              <a:rPr lang="hu-HU" dirty="0" err="1"/>
              <a:t>onit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further</a:t>
            </a:r>
            <a:r>
              <a:rPr lang="hu-HU" dirty="0"/>
              <a:t> </a:t>
            </a:r>
            <a:r>
              <a:rPr lang="hu-HU" dirty="0" err="1"/>
              <a:t>increase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trust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Gallus Group. 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4AEFAD88-4A07-40EF-885B-E1415DB2D8CE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00A63D93-ABB6-40D3-BA87-9417054D71BA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9BDF1F96-B17C-453D-BD2C-AFC9D458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sp>
        <p:nvSpPr>
          <p:cNvPr id="10" name="Szöveg helye 4"/>
          <p:cNvSpPr txBox="1">
            <a:spLocks/>
          </p:cNvSpPr>
          <p:nvPr/>
        </p:nvSpPr>
        <p:spPr bwMode="auto">
          <a:xfrm>
            <a:off x="359998" y="2865903"/>
            <a:ext cx="11387502" cy="141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a </a:t>
            </a:r>
            <a:r>
              <a:rPr lang="hu-HU" dirty="0" err="1"/>
              <a:t>defined</a:t>
            </a:r>
            <a:r>
              <a:rPr lang="hu-HU" dirty="0"/>
              <a:t> </a:t>
            </a:r>
            <a:r>
              <a:rPr lang="hu-HU" dirty="0" err="1"/>
              <a:t>way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improve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efficiency</a:t>
            </a:r>
            <a:r>
              <a:rPr lang="hu-HU" dirty="0"/>
              <a:t>, </a:t>
            </a:r>
            <a:r>
              <a:rPr lang="hu-HU" dirty="0" err="1"/>
              <a:t>focus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animal</a:t>
            </a:r>
            <a:r>
              <a:rPr lang="hu-HU" dirty="0"/>
              <a:t> </a:t>
            </a:r>
            <a:r>
              <a:rPr lang="hu-HU" dirty="0" err="1"/>
              <a:t>welfare</a:t>
            </a:r>
            <a:r>
              <a:rPr lang="hu-HU" dirty="0"/>
              <a:t>,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professional</a:t>
            </a:r>
            <a:r>
              <a:rPr lang="hu-HU" dirty="0"/>
              <a:t> </a:t>
            </a:r>
            <a:r>
              <a:rPr lang="hu-HU" dirty="0" err="1"/>
              <a:t>grow</a:t>
            </a:r>
            <a:r>
              <a:rPr lang="hu-HU" dirty="0"/>
              <a:t> of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employees</a:t>
            </a:r>
            <a:r>
              <a:rPr lang="hu-HU" dirty="0"/>
              <a:t>. </a:t>
            </a:r>
            <a:r>
              <a:rPr lang="hu-HU" dirty="0" err="1"/>
              <a:t>As</a:t>
            </a:r>
            <a:r>
              <a:rPr lang="hu-HU" dirty="0"/>
              <a:t> a </a:t>
            </a:r>
            <a:r>
              <a:rPr lang="hu-HU" dirty="0" err="1"/>
              <a:t>result</a:t>
            </a:r>
            <a:r>
              <a:rPr lang="hu-HU" dirty="0"/>
              <a:t> of </a:t>
            </a:r>
            <a:r>
              <a:rPr lang="hu-HU" dirty="0" err="1"/>
              <a:t>these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the</a:t>
            </a:r>
            <a:r>
              <a:rPr lang="hu-HU" b="1" dirty="0">
                <a:solidFill>
                  <a:srgbClr val="07853D"/>
                </a:solidFill>
              </a:rPr>
              <a:t> Gallus Group </a:t>
            </a:r>
            <a:r>
              <a:rPr lang="hu-HU" b="1" dirty="0" err="1">
                <a:solidFill>
                  <a:srgbClr val="07853D"/>
                </a:solidFill>
              </a:rPr>
              <a:t>will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stay</a:t>
            </a:r>
            <a:r>
              <a:rPr lang="hu-HU" b="1" dirty="0">
                <a:solidFill>
                  <a:srgbClr val="07853D"/>
                </a:solidFill>
              </a:rPr>
              <a:t> a </a:t>
            </a:r>
            <a:r>
              <a:rPr lang="hu-HU" b="1" dirty="0" err="1">
                <a:solidFill>
                  <a:srgbClr val="07853D"/>
                </a:solidFill>
              </a:rPr>
              <a:t>key</a:t>
            </a:r>
            <a:r>
              <a:rPr lang="hu-HU" b="1" dirty="0">
                <a:solidFill>
                  <a:srgbClr val="07853D"/>
                </a:solidFill>
              </a:rPr>
              <a:t>  market </a:t>
            </a:r>
            <a:r>
              <a:rPr lang="hu-HU" b="1" dirty="0" err="1">
                <a:solidFill>
                  <a:srgbClr val="07853D"/>
                </a:solidFill>
              </a:rPr>
              <a:t>player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for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the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next</a:t>
            </a:r>
            <a:r>
              <a:rPr lang="hu-HU" b="1" dirty="0">
                <a:solidFill>
                  <a:srgbClr val="07853D"/>
                </a:solidFill>
              </a:rPr>
              <a:t> 30 </a:t>
            </a:r>
            <a:r>
              <a:rPr lang="hu-HU" b="1" dirty="0" err="1">
                <a:solidFill>
                  <a:srgbClr val="07853D"/>
                </a:solidFill>
              </a:rPr>
              <a:t>years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inland</a:t>
            </a:r>
            <a:r>
              <a:rPr lang="hu-HU" b="1" dirty="0">
                <a:solidFill>
                  <a:srgbClr val="07853D"/>
                </a:solidFill>
              </a:rPr>
              <a:t> and </a:t>
            </a:r>
            <a:r>
              <a:rPr lang="hu-HU" b="1" dirty="0" err="1">
                <a:solidFill>
                  <a:srgbClr val="07853D"/>
                </a:solidFill>
              </a:rPr>
              <a:t>abroad</a:t>
            </a:r>
            <a:r>
              <a:rPr lang="hu-HU" b="1" dirty="0">
                <a:solidFill>
                  <a:srgbClr val="07853D"/>
                </a:solidFill>
              </a:rPr>
              <a:t> in </a:t>
            </a:r>
            <a:r>
              <a:rPr lang="hu-HU" b="1" dirty="0" err="1">
                <a:solidFill>
                  <a:srgbClr val="07853D"/>
                </a:solidFill>
              </a:rPr>
              <a:t>the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poultry</a:t>
            </a:r>
            <a:r>
              <a:rPr lang="hu-HU" b="1" dirty="0">
                <a:solidFill>
                  <a:srgbClr val="07853D"/>
                </a:solidFill>
              </a:rPr>
              <a:t> </a:t>
            </a:r>
            <a:r>
              <a:rPr lang="hu-HU" b="1" dirty="0" err="1">
                <a:solidFill>
                  <a:srgbClr val="07853D"/>
                </a:solidFill>
              </a:rPr>
              <a:t>segment</a:t>
            </a:r>
            <a:r>
              <a:rPr lang="hu-HU" b="1" dirty="0">
                <a:solidFill>
                  <a:srgbClr val="07853D"/>
                </a:solidFill>
              </a:rPr>
              <a:t>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74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9C6E7841-B995-79FF-D096-3E4A701C87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5600" y="3588203"/>
            <a:ext cx="11387502" cy="1419224"/>
          </a:xfrm>
        </p:spPr>
        <p:txBody>
          <a:bodyPr/>
          <a:lstStyle/>
          <a:p>
            <a:pPr marL="0" indent="0" algn="ctr">
              <a:buNone/>
            </a:pPr>
            <a:r>
              <a:rPr lang="hu-HU" sz="4400" b="1" dirty="0" err="1">
                <a:solidFill>
                  <a:srgbClr val="00B050"/>
                </a:solidFill>
              </a:rPr>
              <a:t>Thank</a:t>
            </a:r>
            <a:r>
              <a:rPr lang="hu-HU" sz="4400" b="1" dirty="0">
                <a:solidFill>
                  <a:srgbClr val="00B050"/>
                </a:solidFill>
              </a:rPr>
              <a:t> </a:t>
            </a:r>
            <a:r>
              <a:rPr lang="hu-HU" sz="4400" b="1" dirty="0" err="1">
                <a:solidFill>
                  <a:srgbClr val="00B050"/>
                </a:solidFill>
              </a:rPr>
              <a:t>you</a:t>
            </a:r>
            <a:r>
              <a:rPr lang="hu-HU" sz="4400" b="1" dirty="0">
                <a:solidFill>
                  <a:srgbClr val="00B050"/>
                </a:solidFill>
              </a:rPr>
              <a:t> </a:t>
            </a:r>
            <a:r>
              <a:rPr lang="hu-HU" sz="4400" b="1" dirty="0" err="1">
                <a:solidFill>
                  <a:srgbClr val="00B050"/>
                </a:solidFill>
              </a:rPr>
              <a:t>for</a:t>
            </a:r>
            <a:r>
              <a:rPr lang="hu-HU" sz="4400" b="1" dirty="0">
                <a:solidFill>
                  <a:srgbClr val="00B050"/>
                </a:solidFill>
              </a:rPr>
              <a:t> </a:t>
            </a:r>
            <a:r>
              <a:rPr lang="hu-HU" sz="4400" b="1" dirty="0" err="1">
                <a:solidFill>
                  <a:srgbClr val="00B050"/>
                </a:solidFill>
              </a:rPr>
              <a:t>your</a:t>
            </a:r>
            <a:r>
              <a:rPr lang="hu-HU" sz="4400" b="1" dirty="0">
                <a:solidFill>
                  <a:srgbClr val="00B050"/>
                </a:solidFill>
              </a:rPr>
              <a:t> </a:t>
            </a:r>
            <a:r>
              <a:rPr lang="hu-HU" sz="4400" b="1" dirty="0" err="1">
                <a:solidFill>
                  <a:srgbClr val="00B050"/>
                </a:solidFill>
              </a:rPr>
              <a:t>attention</a:t>
            </a:r>
            <a:endParaRPr lang="hu-H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A95C83F-CA66-45FF-A73F-3A325DAC0E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998" y="152400"/>
            <a:ext cx="9850801" cy="914400"/>
          </a:xfrm>
        </p:spPr>
        <p:txBody>
          <a:bodyPr/>
          <a:lstStyle/>
          <a:p>
            <a:r>
              <a:rPr lang="hu-HU" dirty="0" err="1"/>
              <a:t>Full</a:t>
            </a:r>
            <a:r>
              <a:rPr lang="hu-HU" dirty="0"/>
              <a:t> </a:t>
            </a:r>
            <a:r>
              <a:rPr lang="hu-HU" dirty="0" err="1"/>
              <a:t>vertical</a:t>
            </a:r>
            <a:r>
              <a:rPr lang="hu-HU" dirty="0"/>
              <a:t> </a:t>
            </a:r>
            <a:r>
              <a:rPr lang="hu-HU" dirty="0" err="1"/>
              <a:t>integration</a:t>
            </a:r>
            <a:r>
              <a:rPr lang="hu-HU" dirty="0"/>
              <a:t> </a:t>
            </a:r>
            <a:r>
              <a:rPr lang="hu-HU" dirty="0" err="1"/>
              <a:t>within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Group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DFD0A3E2-0C2F-4103-8178-6ED146EFABF1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518C27E5-024C-4B2C-9178-0821908F99B0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203E5F3-AA34-42AB-975A-A66762941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sp>
        <p:nvSpPr>
          <p:cNvPr id="8" name="AutoShape 2" descr="gcs_fullmetho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25" y="2342234"/>
            <a:ext cx="12381826" cy="24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0" indent="0" algn="just">
              <a:buNone/>
            </a:pPr>
            <a:endParaRPr lang="hu-HU" sz="2400" dirty="0"/>
          </a:p>
          <a:p>
            <a:pPr marL="0" indent="0" algn="just">
              <a:buNone/>
            </a:pPr>
            <a:endParaRPr lang="hu-HU" sz="2400" dirty="0"/>
          </a:p>
          <a:p>
            <a:pPr marL="0" indent="0" algn="ctr">
              <a:buNone/>
            </a:pPr>
            <a:r>
              <a:rPr lang="hu-HU" sz="2400" dirty="0" err="1">
                <a:solidFill>
                  <a:srgbClr val="07853D"/>
                </a:solidFill>
              </a:rPr>
              <a:t>Feed</a:t>
            </a:r>
            <a:r>
              <a:rPr lang="hu-HU" sz="2400" dirty="0">
                <a:solidFill>
                  <a:srgbClr val="07853D"/>
                </a:solidFill>
              </a:rPr>
              <a:t> </a:t>
            </a:r>
            <a:r>
              <a:rPr lang="hu-HU" sz="2400" dirty="0" err="1">
                <a:solidFill>
                  <a:srgbClr val="07853D"/>
                </a:solidFill>
              </a:rPr>
              <a:t>production</a:t>
            </a:r>
            <a:r>
              <a:rPr lang="hu-HU" sz="2400" dirty="0">
                <a:solidFill>
                  <a:srgbClr val="07853D"/>
                </a:solidFill>
              </a:rPr>
              <a:t>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 algn="ctr">
              <a:buNone/>
            </a:pPr>
            <a:r>
              <a:rPr lang="hu-HU" sz="2400" dirty="0" err="1">
                <a:solidFill>
                  <a:srgbClr val="07853D"/>
                </a:solidFill>
              </a:rPr>
              <a:t>Breeder</a:t>
            </a:r>
            <a:r>
              <a:rPr lang="hu-HU" sz="2400" dirty="0">
                <a:solidFill>
                  <a:srgbClr val="07853D"/>
                </a:solidFill>
              </a:rPr>
              <a:t> </a:t>
            </a:r>
            <a:r>
              <a:rPr lang="hu-HU" sz="2400" dirty="0" err="1">
                <a:solidFill>
                  <a:srgbClr val="07853D"/>
                </a:solidFill>
              </a:rPr>
              <a:t>farms</a:t>
            </a:r>
            <a:endParaRPr lang="hu-HU" sz="2400" dirty="0">
              <a:solidFill>
                <a:srgbClr val="07853D"/>
              </a:solidFill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8"/>
          </p:nvPr>
        </p:nvSpPr>
        <p:spPr>
          <a:xfrm>
            <a:off x="8247888" y="3993930"/>
            <a:ext cx="3565740" cy="2153893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2400" dirty="0" err="1">
                <a:solidFill>
                  <a:srgbClr val="07853D"/>
                </a:solidFill>
              </a:rPr>
              <a:t>Hatchery</a:t>
            </a:r>
            <a:endParaRPr lang="hu-HU" sz="2400" dirty="0">
              <a:solidFill>
                <a:srgbClr val="07853D"/>
              </a:solidFill>
            </a:endParaRPr>
          </a:p>
        </p:txBody>
      </p:sp>
      <p:sp>
        <p:nvSpPr>
          <p:cNvPr id="9" name="Szöveg helye 3"/>
          <p:cNvSpPr>
            <a:spLocks noGrp="1"/>
          </p:cNvSpPr>
          <p:nvPr>
            <p:ph type="body" sz="quarter" idx="19"/>
          </p:nvPr>
        </p:nvSpPr>
        <p:spPr>
          <a:xfrm>
            <a:off x="359999" y="152405"/>
            <a:ext cx="9612000" cy="914400"/>
          </a:xfrm>
        </p:spPr>
        <p:txBody>
          <a:bodyPr/>
          <a:lstStyle/>
          <a:p>
            <a:r>
              <a:rPr lang="hu-HU" dirty="0"/>
              <a:t>Gallus Ltd. </a:t>
            </a:r>
          </a:p>
        </p:txBody>
      </p:sp>
      <p:pic>
        <p:nvPicPr>
          <p:cNvPr id="14" name="Kép helye 10" descr="A képen beltéri, férfi, személy, elkészítés látható&#10;&#10;Automatikusan generált leírás">
            <a:extLst>
              <a:ext uri="{FF2B5EF4-FFF2-40B4-BE49-F238E27FC236}">
                <a16:creationId xmlns:a16="http://schemas.microsoft.com/office/drawing/2014/main" id="{09F3F47B-C8F8-40BC-B331-3FCB50C5ABD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b="3414"/>
          <a:stretch/>
        </p:blipFill>
        <p:spPr/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EF970DAB-E972-47D8-A798-A0A1F7E9CBC8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57C5CB24-F74C-4BC1-8380-DBFD4C00EDB9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F0176A25-DA65-4325-A6F8-01CC47A20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6" name="Kép helye 5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 b="3396"/>
          <a:stretch>
            <a:fillRect/>
          </a:stretch>
        </p:blipFill>
        <p:spPr/>
      </p:pic>
      <p:pic>
        <p:nvPicPr>
          <p:cNvPr id="8" name="Kép helye 7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b="85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87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0" indent="0" algn="ctr">
              <a:buNone/>
            </a:pPr>
            <a:endParaRPr lang="hu-HU" sz="2400" dirty="0"/>
          </a:p>
          <a:p>
            <a:pPr marL="0" indent="0" algn="ctr">
              <a:buNone/>
            </a:pPr>
            <a:endParaRPr lang="hu-HU" sz="2400" dirty="0"/>
          </a:p>
          <a:p>
            <a:pPr marL="0" indent="0" algn="ctr">
              <a:buNone/>
            </a:pPr>
            <a:r>
              <a:rPr lang="hu-HU" sz="2400" dirty="0" err="1">
                <a:solidFill>
                  <a:srgbClr val="07853D"/>
                </a:solidFill>
              </a:rPr>
              <a:t>Broiler</a:t>
            </a:r>
            <a:r>
              <a:rPr lang="hu-HU" sz="2400" dirty="0">
                <a:solidFill>
                  <a:srgbClr val="07853D"/>
                </a:solidFill>
              </a:rPr>
              <a:t> </a:t>
            </a:r>
            <a:r>
              <a:rPr lang="hu-HU" sz="2400" dirty="0" err="1">
                <a:solidFill>
                  <a:srgbClr val="07853D"/>
                </a:solidFill>
              </a:rPr>
              <a:t>rearing</a:t>
            </a:r>
            <a:r>
              <a:rPr lang="hu-HU" sz="2400" dirty="0">
                <a:solidFill>
                  <a:srgbClr val="07853D"/>
                </a:solidFill>
              </a:rPr>
              <a:t>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 algn="ctr">
              <a:buNone/>
            </a:pPr>
            <a:r>
              <a:rPr lang="hu-HU" sz="2400" dirty="0" err="1">
                <a:solidFill>
                  <a:srgbClr val="07853D"/>
                </a:solidFill>
              </a:rPr>
              <a:t>Slaughterhouse</a:t>
            </a:r>
            <a:r>
              <a:rPr lang="hu-HU" sz="2400" dirty="0">
                <a:solidFill>
                  <a:srgbClr val="07853D"/>
                </a:solidFill>
              </a:rPr>
              <a:t> 	</a:t>
            </a:r>
            <a:br>
              <a:rPr lang="hu-HU" sz="2400" dirty="0">
                <a:solidFill>
                  <a:srgbClr val="07853D"/>
                </a:solidFill>
              </a:rPr>
            </a:br>
            <a:r>
              <a:rPr lang="hu-HU" sz="2400" dirty="0" err="1">
                <a:solidFill>
                  <a:srgbClr val="07853D"/>
                </a:solidFill>
              </a:rPr>
              <a:t>Production</a:t>
            </a:r>
            <a:r>
              <a:rPr lang="hu-HU" sz="2400" dirty="0">
                <a:solidFill>
                  <a:srgbClr val="07853D"/>
                </a:solidFill>
              </a:rPr>
              <a:t> 	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07853D"/>
                </a:solidFill>
              </a:rPr>
              <a:t>Slaughterhouse Packaging </a:t>
            </a:r>
          </a:p>
        </p:txBody>
      </p:sp>
      <p:sp>
        <p:nvSpPr>
          <p:cNvPr id="9" name="Szöveg helye 3"/>
          <p:cNvSpPr>
            <a:spLocks noGrp="1"/>
          </p:cNvSpPr>
          <p:nvPr>
            <p:ph type="body" sz="quarter" idx="19"/>
          </p:nvPr>
        </p:nvSpPr>
        <p:spPr>
          <a:xfrm>
            <a:off x="359999" y="152405"/>
            <a:ext cx="9612000" cy="914400"/>
          </a:xfrm>
        </p:spPr>
        <p:txBody>
          <a:bodyPr/>
          <a:lstStyle/>
          <a:p>
            <a:r>
              <a:rPr lang="hu-HU" dirty="0"/>
              <a:t>Taravis </a:t>
            </a:r>
            <a:r>
              <a:rPr lang="hu-HU" dirty="0" err="1"/>
              <a:t>td</a:t>
            </a:r>
            <a:r>
              <a:rPr lang="hu-HU" dirty="0"/>
              <a:t>. </a:t>
            </a:r>
          </a:p>
        </p:txBody>
      </p:sp>
      <p:pic>
        <p:nvPicPr>
          <p:cNvPr id="3074" name="Picture 2" descr="http://gallus.hu/wp-content/uploads/brojler-csirke-ross.jpg"/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 b="339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FEAAA9A7-AFD0-4110-BAD7-CECD90AD94E5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B0D43B18-08E5-48DE-85C6-F93DB6D4920D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D1D8A9F2-A4CE-489F-91F1-8EF5D5748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6" name="Kép helye 5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3463"/>
          <a:stretch>
            <a:fillRect/>
          </a:stretch>
        </p:blipFill>
        <p:spPr/>
      </p:pic>
      <p:pic>
        <p:nvPicPr>
          <p:cNvPr id="8" name="Kép helye 7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" b="3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60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A878E09-B1B6-4836-BE86-CFDD0E1241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999" y="152405"/>
            <a:ext cx="9612000" cy="914400"/>
          </a:xfrm>
        </p:spPr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key</a:t>
            </a:r>
            <a:r>
              <a:rPr lang="hu-HU" dirty="0"/>
              <a:t> </a:t>
            </a:r>
            <a:r>
              <a:rPr lang="hu-HU" dirty="0" err="1"/>
              <a:t>figures</a:t>
            </a:r>
            <a:endParaRPr lang="hu-HU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56DBD8DD-B85A-4DC6-B67F-6A0D5A37A106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6FDBB3AE-3982-4036-8693-023B37065468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1D83A12B-6768-4CBB-83CC-A1FE1C3C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61" y="842784"/>
            <a:ext cx="10058400" cy="565785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9792C6E-914B-FE34-E758-AF24C00A4873}"/>
              </a:ext>
            </a:extLst>
          </p:cNvPr>
          <p:cNvSpPr txBox="1"/>
          <p:nvPr/>
        </p:nvSpPr>
        <p:spPr>
          <a:xfrm>
            <a:off x="6542314" y="1545771"/>
            <a:ext cx="3526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1.1 </a:t>
            </a:r>
            <a:r>
              <a:rPr lang="hu-HU" b="1" dirty="0" err="1">
                <a:solidFill>
                  <a:srgbClr val="00B050"/>
                </a:solidFill>
              </a:rPr>
              <a:t>billion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day</a:t>
            </a:r>
            <a:r>
              <a:rPr lang="hu-HU" b="1" dirty="0">
                <a:solidFill>
                  <a:srgbClr val="00B050"/>
                </a:solidFill>
              </a:rPr>
              <a:t> old </a:t>
            </a:r>
            <a:r>
              <a:rPr lang="hu-HU" b="1" dirty="0" err="1">
                <a:solidFill>
                  <a:srgbClr val="00B050"/>
                </a:solidFill>
              </a:rPr>
              <a:t>chicken</a:t>
            </a:r>
            <a:r>
              <a:rPr lang="hu-HU" b="1" dirty="0">
                <a:solidFill>
                  <a:srgbClr val="00B050"/>
                </a:solidFill>
              </a:rPr>
              <a:t> over </a:t>
            </a:r>
            <a:r>
              <a:rPr lang="hu-HU" b="1" dirty="0" err="1">
                <a:solidFill>
                  <a:srgbClr val="00B050"/>
                </a:solidFill>
              </a:rPr>
              <a:t>the</a:t>
            </a:r>
            <a:r>
              <a:rPr lang="hu-HU" b="1" dirty="0">
                <a:solidFill>
                  <a:srgbClr val="00B050"/>
                </a:solidFill>
              </a:rPr>
              <a:t> last 30 </a:t>
            </a:r>
            <a:r>
              <a:rPr lang="hu-HU" b="1" dirty="0" err="1">
                <a:solidFill>
                  <a:srgbClr val="00B050"/>
                </a:solidFill>
              </a:rPr>
              <a:t>years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A7DBF8D-00C5-1D71-7581-0E6F97F18F56}"/>
              </a:ext>
            </a:extLst>
          </p:cNvPr>
          <p:cNvSpPr txBox="1"/>
          <p:nvPr/>
        </p:nvSpPr>
        <p:spPr>
          <a:xfrm>
            <a:off x="7730293" y="2782669"/>
            <a:ext cx="3526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15 </a:t>
            </a:r>
            <a:r>
              <a:rPr lang="hu-HU" b="1" dirty="0" err="1">
                <a:solidFill>
                  <a:srgbClr val="00B050"/>
                </a:solidFill>
              </a:rPr>
              <a:t>million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broiler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produced</a:t>
            </a:r>
            <a:r>
              <a:rPr lang="hu-HU" b="1" dirty="0">
                <a:solidFill>
                  <a:srgbClr val="00B050"/>
                </a:solidFill>
              </a:rPr>
              <a:t> in a </a:t>
            </a:r>
            <a:r>
              <a:rPr lang="hu-HU" b="1" dirty="0" err="1">
                <a:solidFill>
                  <a:srgbClr val="00B050"/>
                </a:solidFill>
              </a:rPr>
              <a:t>year</a:t>
            </a:r>
            <a:r>
              <a:rPr lang="hu-HU" b="1" dirty="0">
                <a:solidFill>
                  <a:srgbClr val="00B050"/>
                </a:solidFill>
              </a:rPr>
              <a:t> in </a:t>
            </a:r>
            <a:r>
              <a:rPr lang="hu-HU" b="1" dirty="0" err="1">
                <a:solidFill>
                  <a:srgbClr val="00B050"/>
                </a:solidFill>
              </a:rPr>
              <a:t>our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slaughterhouse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FFE90B4-77BE-2553-C878-9AC8D080D44D}"/>
              </a:ext>
            </a:extLst>
          </p:cNvPr>
          <p:cNvSpPr txBox="1"/>
          <p:nvPr/>
        </p:nvSpPr>
        <p:spPr>
          <a:xfrm>
            <a:off x="6445027" y="3893392"/>
            <a:ext cx="3526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More </a:t>
            </a:r>
            <a:r>
              <a:rPr lang="hu-HU" b="1" dirty="0" err="1">
                <a:solidFill>
                  <a:srgbClr val="00B050"/>
                </a:solidFill>
              </a:rPr>
              <a:t>than</a:t>
            </a:r>
            <a:r>
              <a:rPr lang="hu-HU" b="1" dirty="0">
                <a:solidFill>
                  <a:srgbClr val="00B050"/>
                </a:solidFill>
              </a:rPr>
              <a:t> 1100 </a:t>
            </a:r>
            <a:r>
              <a:rPr lang="hu-HU" b="1" dirty="0" err="1">
                <a:solidFill>
                  <a:srgbClr val="00B050"/>
                </a:solidFill>
              </a:rPr>
              <a:t>engaged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employee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7F68682-D3FC-2812-627F-CC3D47E99DD7}"/>
              </a:ext>
            </a:extLst>
          </p:cNvPr>
          <p:cNvSpPr txBox="1"/>
          <p:nvPr/>
        </p:nvSpPr>
        <p:spPr>
          <a:xfrm>
            <a:off x="7800867" y="5043666"/>
            <a:ext cx="3526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1 </a:t>
            </a:r>
            <a:r>
              <a:rPr lang="hu-HU" b="1" dirty="0" err="1">
                <a:solidFill>
                  <a:srgbClr val="00B050"/>
                </a:solidFill>
              </a:rPr>
              <a:t>million</a:t>
            </a:r>
            <a:r>
              <a:rPr lang="hu-HU" b="1" dirty="0">
                <a:solidFill>
                  <a:srgbClr val="00B050"/>
                </a:solidFill>
              </a:rPr>
              <a:t> Euro export </a:t>
            </a:r>
            <a:r>
              <a:rPr lang="hu-HU" b="1" dirty="0" err="1">
                <a:solidFill>
                  <a:srgbClr val="00B050"/>
                </a:solidFill>
              </a:rPr>
              <a:t>sales</a:t>
            </a:r>
            <a:r>
              <a:rPr lang="hu-HU" b="1" dirty="0">
                <a:solidFill>
                  <a:srgbClr val="00B050"/>
                </a:solidFill>
              </a:rPr>
              <a:t> in a </a:t>
            </a:r>
            <a:r>
              <a:rPr lang="hu-HU" b="1" dirty="0" err="1">
                <a:solidFill>
                  <a:srgbClr val="00B050"/>
                </a:solidFill>
              </a:rPr>
              <a:t>month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123B577-04B8-4E6E-60A8-6B5F5F9330F6}"/>
              </a:ext>
            </a:extLst>
          </p:cNvPr>
          <p:cNvSpPr txBox="1"/>
          <p:nvPr/>
        </p:nvSpPr>
        <p:spPr>
          <a:xfrm>
            <a:off x="1062618" y="4905166"/>
            <a:ext cx="320458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00B050"/>
              </a:solidFill>
            </a:endParaRPr>
          </a:p>
          <a:p>
            <a:r>
              <a:rPr lang="hu-HU" b="1" dirty="0">
                <a:solidFill>
                  <a:srgbClr val="00B050"/>
                </a:solidFill>
              </a:rPr>
              <a:t>100 </a:t>
            </a:r>
            <a:r>
              <a:rPr lang="hu-HU" b="1" dirty="0" err="1">
                <a:solidFill>
                  <a:srgbClr val="00B050"/>
                </a:solidFill>
              </a:rPr>
              <a:t>million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day</a:t>
            </a:r>
            <a:r>
              <a:rPr lang="hu-HU" b="1" dirty="0">
                <a:solidFill>
                  <a:srgbClr val="00B050"/>
                </a:solidFill>
              </a:rPr>
              <a:t> old </a:t>
            </a:r>
            <a:r>
              <a:rPr lang="hu-HU" b="1" dirty="0" err="1">
                <a:solidFill>
                  <a:srgbClr val="00B050"/>
                </a:solidFill>
              </a:rPr>
              <a:t>chicken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produced</a:t>
            </a:r>
            <a:r>
              <a:rPr lang="hu-HU" b="1" dirty="0">
                <a:solidFill>
                  <a:srgbClr val="00B050"/>
                </a:solidFill>
              </a:rPr>
              <a:t> in a </a:t>
            </a:r>
            <a:r>
              <a:rPr lang="hu-HU" b="1" dirty="0" err="1">
                <a:solidFill>
                  <a:srgbClr val="00B050"/>
                </a:solidFill>
              </a:rPr>
              <a:t>year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1F006F0-62CC-2F5A-233E-C6FF6E98CAA4}"/>
              </a:ext>
            </a:extLst>
          </p:cNvPr>
          <p:cNvSpPr txBox="1"/>
          <p:nvPr/>
        </p:nvSpPr>
        <p:spPr>
          <a:xfrm>
            <a:off x="1961417" y="3845280"/>
            <a:ext cx="32045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More </a:t>
            </a:r>
            <a:r>
              <a:rPr lang="hu-HU" b="1" dirty="0" err="1">
                <a:solidFill>
                  <a:srgbClr val="00B050"/>
                </a:solidFill>
              </a:rPr>
              <a:t>than</a:t>
            </a:r>
            <a:r>
              <a:rPr lang="hu-HU" b="1" dirty="0">
                <a:solidFill>
                  <a:srgbClr val="00B050"/>
                </a:solidFill>
              </a:rPr>
              <a:t> 1 </a:t>
            </a:r>
            <a:r>
              <a:rPr lang="hu-HU" b="1" dirty="0" err="1">
                <a:solidFill>
                  <a:srgbClr val="00B050"/>
                </a:solidFill>
              </a:rPr>
              <a:t>billion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egg</a:t>
            </a:r>
            <a:r>
              <a:rPr lang="hu-HU" b="1" dirty="0">
                <a:solidFill>
                  <a:srgbClr val="00B050"/>
                </a:solidFill>
              </a:rPr>
              <a:t>  </a:t>
            </a:r>
            <a:r>
              <a:rPr lang="hu-HU" b="1" dirty="0" err="1">
                <a:solidFill>
                  <a:srgbClr val="00B050"/>
                </a:solidFill>
              </a:rPr>
              <a:t>produced</a:t>
            </a:r>
            <a:r>
              <a:rPr lang="hu-HU" b="1" dirty="0">
                <a:solidFill>
                  <a:srgbClr val="00B050"/>
                </a:solidFill>
              </a:rPr>
              <a:t> over </a:t>
            </a:r>
            <a:r>
              <a:rPr lang="hu-HU" b="1" dirty="0" err="1">
                <a:solidFill>
                  <a:srgbClr val="00B050"/>
                </a:solidFill>
              </a:rPr>
              <a:t>the</a:t>
            </a:r>
            <a:r>
              <a:rPr lang="hu-HU" b="1" dirty="0">
                <a:solidFill>
                  <a:srgbClr val="00B050"/>
                </a:solidFill>
              </a:rPr>
              <a:t> last 30 </a:t>
            </a:r>
            <a:r>
              <a:rPr lang="hu-HU" b="1" dirty="0" err="1">
                <a:solidFill>
                  <a:srgbClr val="00B050"/>
                </a:solidFill>
              </a:rPr>
              <a:t>years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89F5D15-F7AC-308B-6B84-7F390DFAE21D}"/>
              </a:ext>
            </a:extLst>
          </p:cNvPr>
          <p:cNvSpPr txBox="1"/>
          <p:nvPr/>
        </p:nvSpPr>
        <p:spPr>
          <a:xfrm>
            <a:off x="1062618" y="2782668"/>
            <a:ext cx="32045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00B050"/>
              </a:solidFill>
            </a:endParaRPr>
          </a:p>
          <a:p>
            <a:r>
              <a:rPr lang="hu-HU" b="1" dirty="0">
                <a:solidFill>
                  <a:srgbClr val="00B050"/>
                </a:solidFill>
              </a:rPr>
              <a:t>30 </a:t>
            </a:r>
            <a:r>
              <a:rPr lang="hu-HU" b="1" dirty="0" err="1">
                <a:solidFill>
                  <a:srgbClr val="00B050"/>
                </a:solidFill>
              </a:rPr>
              <a:t>billion</a:t>
            </a:r>
            <a:r>
              <a:rPr lang="hu-HU" b="1" dirty="0">
                <a:solidFill>
                  <a:srgbClr val="00B050"/>
                </a:solidFill>
              </a:rPr>
              <a:t> HUF </a:t>
            </a:r>
            <a:r>
              <a:rPr lang="hu-HU" b="1" dirty="0" err="1">
                <a:solidFill>
                  <a:srgbClr val="00B050"/>
                </a:solidFill>
              </a:rPr>
              <a:t>sales</a:t>
            </a:r>
            <a:r>
              <a:rPr lang="hu-HU" b="1" dirty="0">
                <a:solidFill>
                  <a:srgbClr val="00B050"/>
                </a:solidFill>
              </a:rPr>
              <a:t> in 2020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EF72E65-ADF5-38E7-EC48-9D1E84360DCE}"/>
              </a:ext>
            </a:extLst>
          </p:cNvPr>
          <p:cNvSpPr txBox="1"/>
          <p:nvPr/>
        </p:nvSpPr>
        <p:spPr>
          <a:xfrm>
            <a:off x="2107113" y="1626236"/>
            <a:ext cx="32045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100 000 t </a:t>
            </a:r>
            <a:r>
              <a:rPr lang="hu-HU" b="1" dirty="0" err="1">
                <a:solidFill>
                  <a:srgbClr val="00B050"/>
                </a:solidFill>
              </a:rPr>
              <a:t>feed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b="1" dirty="0" err="1">
                <a:solidFill>
                  <a:srgbClr val="00B050"/>
                </a:solidFill>
              </a:rPr>
              <a:t>consumed</a:t>
            </a:r>
            <a:r>
              <a:rPr lang="hu-HU" b="1" dirty="0">
                <a:solidFill>
                  <a:srgbClr val="00B050"/>
                </a:solidFill>
              </a:rPr>
              <a:t> </a:t>
            </a:r>
          </a:p>
          <a:p>
            <a:endParaRPr lang="hu-H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C852F7-1D03-47E1-8310-670996AB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Milestones</a:t>
            </a:r>
            <a:r>
              <a:rPr lang="hu-HU" dirty="0"/>
              <a:t> in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History</a:t>
            </a:r>
            <a:r>
              <a:rPr lang="hu-HU" dirty="0"/>
              <a:t> I. 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0417819A-F69B-4FFB-9043-0768A8C390DB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CD5FA7A6-6303-48C2-B13E-DB57396DAABA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F58A4B56-717D-4E13-A084-171C8A87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1065704"/>
            <a:ext cx="10540089" cy="592880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5698CB1-98FC-FDCC-9C2A-516EB21A6658}"/>
              </a:ext>
            </a:extLst>
          </p:cNvPr>
          <p:cNvSpPr txBox="1"/>
          <p:nvPr/>
        </p:nvSpPr>
        <p:spPr>
          <a:xfrm>
            <a:off x="934735" y="1470498"/>
            <a:ext cx="15566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First</a:t>
            </a:r>
            <a:r>
              <a:rPr lang="hu-HU" dirty="0"/>
              <a:t> Farm in Devecser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FB25CBD-AA66-B02E-5BEF-8F56A7F7EC22}"/>
              </a:ext>
            </a:extLst>
          </p:cNvPr>
          <p:cNvSpPr txBox="1"/>
          <p:nvPr/>
        </p:nvSpPr>
        <p:spPr>
          <a:xfrm>
            <a:off x="2371650" y="1752416"/>
            <a:ext cx="13186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Gallus </a:t>
            </a:r>
            <a:r>
              <a:rPr lang="hu-HU" dirty="0" err="1"/>
              <a:t>Ltd</a:t>
            </a:r>
            <a:r>
              <a:rPr lang="hu-HU" dirty="0"/>
              <a:t> </a:t>
            </a:r>
            <a:r>
              <a:rPr lang="hu-HU" dirty="0" err="1"/>
              <a:t>founded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719DE67-7E9A-6452-91FD-35441F9A48F7}"/>
              </a:ext>
            </a:extLst>
          </p:cNvPr>
          <p:cNvSpPr txBox="1"/>
          <p:nvPr/>
        </p:nvSpPr>
        <p:spPr>
          <a:xfrm>
            <a:off x="3492875" y="2418883"/>
            <a:ext cx="16778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Slaughterhouse</a:t>
            </a:r>
            <a:r>
              <a:rPr lang="hu-HU" dirty="0"/>
              <a:t> in </a:t>
            </a:r>
            <a:r>
              <a:rPr lang="hu-HU" dirty="0" err="1"/>
              <a:t>Sarvar</a:t>
            </a:r>
            <a:r>
              <a:rPr lang="hu-HU" dirty="0"/>
              <a:t>                 </a:t>
            </a:r>
          </a:p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5239346-91D2-FCC8-33B7-1EA54B2F1FF0}"/>
              </a:ext>
            </a:extLst>
          </p:cNvPr>
          <p:cNvSpPr txBox="1"/>
          <p:nvPr/>
        </p:nvSpPr>
        <p:spPr>
          <a:xfrm>
            <a:off x="5147507" y="1809282"/>
            <a:ext cx="17104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Freezed</a:t>
            </a:r>
            <a:r>
              <a:rPr lang="hu-HU" dirty="0"/>
              <a:t> &amp; </a:t>
            </a:r>
            <a:r>
              <a:rPr lang="hu-HU" dirty="0" err="1"/>
              <a:t>semi</a:t>
            </a:r>
            <a:r>
              <a:rPr lang="hu-HU" dirty="0"/>
              <a:t> </a:t>
            </a:r>
            <a:r>
              <a:rPr lang="hu-HU" dirty="0" err="1"/>
              <a:t>finished</a:t>
            </a:r>
            <a:r>
              <a:rPr lang="hu-HU" dirty="0"/>
              <a:t> </a:t>
            </a:r>
            <a:r>
              <a:rPr lang="hu-HU" dirty="0" err="1"/>
              <a:t>products</a:t>
            </a:r>
            <a:r>
              <a:rPr lang="hu-HU" dirty="0"/>
              <a:t>       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1770935-295D-998E-68CC-C1A9B1F3C3B3}"/>
              </a:ext>
            </a:extLst>
          </p:cNvPr>
          <p:cNvSpPr txBox="1"/>
          <p:nvPr/>
        </p:nvSpPr>
        <p:spPr>
          <a:xfrm>
            <a:off x="6802139" y="1809282"/>
            <a:ext cx="17431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Certified</a:t>
            </a:r>
            <a:r>
              <a:rPr lang="hu-HU" dirty="0"/>
              <a:t> </a:t>
            </a:r>
            <a:r>
              <a:rPr lang="hu-HU" dirty="0" err="1"/>
              <a:t>Laboratory</a:t>
            </a:r>
            <a:r>
              <a:rPr lang="hu-HU" dirty="0"/>
              <a:t> in Devecser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E13F641-EA43-5E90-B657-760634D2FBD8}"/>
              </a:ext>
            </a:extLst>
          </p:cNvPr>
          <p:cNvSpPr txBox="1"/>
          <p:nvPr/>
        </p:nvSpPr>
        <p:spPr>
          <a:xfrm>
            <a:off x="7837714" y="3009349"/>
            <a:ext cx="18246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Capa</a:t>
            </a:r>
            <a:r>
              <a:rPr lang="hu-HU" dirty="0"/>
              <a:t> </a:t>
            </a:r>
            <a:r>
              <a:rPr lang="hu-HU" dirty="0" err="1"/>
              <a:t>extension</a:t>
            </a:r>
            <a:r>
              <a:rPr lang="hu-HU" dirty="0"/>
              <a:t> in  Devecser </a:t>
            </a:r>
            <a:r>
              <a:rPr lang="hu-HU" dirty="0" err="1"/>
              <a:t>Hatchery</a:t>
            </a:r>
            <a:r>
              <a:rPr lang="hu-HU" dirty="0"/>
              <a:t> 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35ED12C-9EEA-6AED-0743-20FE4FF60BF1}"/>
              </a:ext>
            </a:extLst>
          </p:cNvPr>
          <p:cNvSpPr txBox="1"/>
          <p:nvPr/>
        </p:nvSpPr>
        <p:spPr>
          <a:xfrm>
            <a:off x="9421388" y="3583566"/>
            <a:ext cx="18246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Capa</a:t>
            </a:r>
            <a:r>
              <a:rPr lang="hu-HU" dirty="0"/>
              <a:t> </a:t>
            </a:r>
            <a:r>
              <a:rPr lang="hu-HU" dirty="0" err="1"/>
              <a:t>extension</a:t>
            </a:r>
            <a:r>
              <a:rPr lang="hu-HU" dirty="0"/>
              <a:t> in </a:t>
            </a:r>
            <a:r>
              <a:rPr lang="hu-HU" dirty="0" err="1"/>
              <a:t>Broiler</a:t>
            </a:r>
            <a:r>
              <a:rPr lang="hu-HU" dirty="0"/>
              <a:t> </a:t>
            </a:r>
            <a:r>
              <a:rPr lang="hu-HU" dirty="0" err="1"/>
              <a:t>rearing</a:t>
            </a:r>
            <a:endParaRPr lang="hu-HU" dirty="0"/>
          </a:p>
          <a:p>
            <a:r>
              <a:rPr lang="hu-H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152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93E32-2A7B-45C4-8C55-02368404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Milestones</a:t>
            </a:r>
            <a:r>
              <a:rPr lang="hu-HU" dirty="0"/>
              <a:t> in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History</a:t>
            </a:r>
            <a:r>
              <a:rPr lang="hu-HU" dirty="0"/>
              <a:t> II.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90E3E46-8C27-4775-B587-ABACE2515030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A9DAC421-1548-4EF4-81EB-08CF183BDBFD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D7C242C5-C2C5-42DF-8C73-CCB2D8B9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0" y="1097054"/>
            <a:ext cx="10551968" cy="594372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5661AA5-B917-1A41-2E21-6CF911437D4C}"/>
              </a:ext>
            </a:extLst>
          </p:cNvPr>
          <p:cNvSpPr txBox="1"/>
          <p:nvPr/>
        </p:nvSpPr>
        <p:spPr>
          <a:xfrm>
            <a:off x="261258" y="1659521"/>
            <a:ext cx="21838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New </a:t>
            </a:r>
            <a:r>
              <a:rPr lang="hu-HU" dirty="0" err="1"/>
              <a:t>Brand</a:t>
            </a:r>
            <a:endParaRPr lang="hu-HU" dirty="0"/>
          </a:p>
          <a:p>
            <a:r>
              <a:rPr lang="hu-HU" dirty="0"/>
              <a:t>„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chicken</a:t>
            </a:r>
            <a:r>
              <a:rPr lang="hu-HU" dirty="0"/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515AE56-DB65-323D-649F-7A90991F93C5}"/>
              </a:ext>
            </a:extLst>
          </p:cNvPr>
          <p:cNvSpPr txBox="1"/>
          <p:nvPr/>
        </p:nvSpPr>
        <p:spPr>
          <a:xfrm>
            <a:off x="2307771" y="1764056"/>
            <a:ext cx="2002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Product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year</a:t>
            </a:r>
            <a:r>
              <a:rPr lang="hu-HU" dirty="0"/>
              <a:t> </a:t>
            </a:r>
            <a:r>
              <a:rPr lang="hu-HU" dirty="0" err="1"/>
              <a:t>award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9C4684C-272A-C231-CB8D-4437FC49F44F}"/>
              </a:ext>
            </a:extLst>
          </p:cNvPr>
          <p:cNvSpPr txBox="1"/>
          <p:nvPr/>
        </p:nvSpPr>
        <p:spPr>
          <a:xfrm>
            <a:off x="3309256" y="2920776"/>
            <a:ext cx="18832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Slaughterhouse</a:t>
            </a:r>
            <a:r>
              <a:rPr lang="hu-HU" dirty="0"/>
              <a:t> </a:t>
            </a:r>
            <a:r>
              <a:rPr lang="hu-HU" dirty="0" err="1"/>
              <a:t>invest</a:t>
            </a:r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323F90A-D401-6273-5C12-71234809AB14}"/>
              </a:ext>
            </a:extLst>
          </p:cNvPr>
          <p:cNvSpPr txBox="1"/>
          <p:nvPr/>
        </p:nvSpPr>
        <p:spPr>
          <a:xfrm>
            <a:off x="4408714" y="1764055"/>
            <a:ext cx="188322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Automatized</a:t>
            </a:r>
            <a:r>
              <a:rPr lang="hu-HU" dirty="0"/>
              <a:t> </a:t>
            </a:r>
            <a:r>
              <a:rPr lang="hu-HU" dirty="0" err="1"/>
              <a:t>technology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slaughterhouse</a:t>
            </a:r>
            <a:r>
              <a:rPr lang="hu-HU" dirty="0"/>
              <a:t>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96B6687-6E4F-471D-1B16-8EF0C34C59F9}"/>
              </a:ext>
            </a:extLst>
          </p:cNvPr>
          <p:cNvSpPr txBox="1"/>
          <p:nvPr/>
        </p:nvSpPr>
        <p:spPr>
          <a:xfrm>
            <a:off x="6389915" y="1982686"/>
            <a:ext cx="23445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Cooled</a:t>
            </a:r>
            <a:r>
              <a:rPr lang="hu-HU" dirty="0"/>
              <a:t> </a:t>
            </a:r>
            <a:r>
              <a:rPr lang="hu-HU" dirty="0" err="1"/>
              <a:t>warehouse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freezed</a:t>
            </a:r>
            <a:r>
              <a:rPr lang="hu-HU" dirty="0"/>
              <a:t> </a:t>
            </a:r>
            <a:r>
              <a:rPr lang="hu-HU" dirty="0" err="1"/>
              <a:t>products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83F5898-29DE-F800-5B42-8D67C83E5113}"/>
              </a:ext>
            </a:extLst>
          </p:cNvPr>
          <p:cNvSpPr txBox="1"/>
          <p:nvPr/>
        </p:nvSpPr>
        <p:spPr>
          <a:xfrm>
            <a:off x="9688281" y="3745751"/>
            <a:ext cx="18832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30 </a:t>
            </a:r>
            <a:r>
              <a:rPr lang="hu-HU" dirty="0" err="1"/>
              <a:t>years</a:t>
            </a:r>
            <a:r>
              <a:rPr lang="hu-HU" dirty="0"/>
              <a:t> </a:t>
            </a:r>
            <a:r>
              <a:rPr lang="hu-HU" dirty="0" err="1"/>
              <a:t>anniversary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D1BC69C-11C6-F7F1-F9EF-1E2F9F125DA3}"/>
              </a:ext>
            </a:extLst>
          </p:cNvPr>
          <p:cNvSpPr txBox="1"/>
          <p:nvPr/>
        </p:nvSpPr>
        <p:spPr>
          <a:xfrm>
            <a:off x="7765681" y="3123464"/>
            <a:ext cx="1922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New image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entire</a:t>
            </a:r>
            <a:r>
              <a:rPr lang="hu-HU" dirty="0"/>
              <a:t> Gallus Group</a:t>
            </a:r>
          </a:p>
        </p:txBody>
      </p:sp>
    </p:spTree>
    <p:extLst>
      <p:ext uri="{BB962C8B-B14F-4D97-AF65-F5344CB8AC3E}">
        <p14:creationId xmlns:p14="http://schemas.microsoft.com/office/powerpoint/2010/main" val="9059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1941"/>
          <a:stretch>
            <a:fillRect/>
          </a:stretch>
        </p:blipFill>
        <p:spPr>
          <a:xfrm>
            <a:off x="355600" y="3931619"/>
            <a:ext cx="5729712" cy="2214000"/>
          </a:xfrm>
        </p:spPr>
      </p:pic>
      <p:pic>
        <p:nvPicPr>
          <p:cNvPr id="12" name="Kép helye 11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2983"/>
          <a:stretch>
            <a:fillRect/>
          </a:stretch>
        </p:blipFill>
        <p:spPr>
          <a:xfrm>
            <a:off x="6085312" y="1344768"/>
            <a:ext cx="5729712" cy="221400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29"/>
          </p:nvPr>
        </p:nvSpPr>
        <p:spPr>
          <a:xfrm>
            <a:off x="6085312" y="3648589"/>
            <a:ext cx="5729712" cy="2773981"/>
          </a:xfrm>
        </p:spPr>
        <p:txBody>
          <a:bodyPr/>
          <a:lstStyle/>
          <a:p>
            <a:pPr marL="88900" lvl="1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hu-HU" sz="2200" dirty="0">
                <a:solidFill>
                  <a:srgbClr val="07853D"/>
                </a:solidFill>
              </a:rPr>
              <a:t>1987 </a:t>
            </a:r>
          </a:p>
          <a:p>
            <a:pPr marL="88900" indent="-88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/>
              <a:t>New h</a:t>
            </a:r>
            <a:r>
              <a:rPr lang="hu-HU" sz="2200" dirty="0"/>
              <a:t>a</a:t>
            </a:r>
            <a:r>
              <a:rPr lang="en-US" sz="2200" dirty="0"/>
              <a:t>tch</a:t>
            </a:r>
            <a:r>
              <a:rPr lang="hu-HU" sz="2200" dirty="0"/>
              <a:t>e</a:t>
            </a:r>
            <a:r>
              <a:rPr lang="en-US" sz="2200" dirty="0" err="1"/>
              <a:t>ry</a:t>
            </a:r>
            <a:r>
              <a:rPr lang="en-US" sz="2200" dirty="0"/>
              <a:t> founded in </a:t>
            </a:r>
            <a:r>
              <a:rPr lang="en-US" sz="2200" dirty="0" err="1"/>
              <a:t>Devecser</a:t>
            </a:r>
            <a:r>
              <a:rPr lang="en-US" sz="2200" dirty="0"/>
              <a:t>, which is – thanks to the continuous improvement- includes the best technol</a:t>
            </a:r>
            <a:r>
              <a:rPr lang="hu-HU" sz="2200" dirty="0"/>
              <a:t>o</a:t>
            </a:r>
            <a:r>
              <a:rPr lang="en-US" sz="2200" dirty="0" err="1"/>
              <a:t>gy</a:t>
            </a:r>
            <a:r>
              <a:rPr lang="en-US" sz="2200" dirty="0"/>
              <a:t> in Hungary.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88900" lvl="1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07853D"/>
                </a:solidFill>
              </a:rPr>
              <a:t>1960’s</a:t>
            </a:r>
          </a:p>
          <a:p>
            <a:pPr marL="88900" lvl="1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2"/>
                </a:solidFill>
              </a:rPr>
              <a:t>New farm founded by the Hungarian State in </a:t>
            </a:r>
            <a:r>
              <a:rPr lang="en-US" sz="2200" dirty="0" err="1">
                <a:solidFill>
                  <a:schemeClr val="tx2"/>
                </a:solidFill>
              </a:rPr>
              <a:t>Bakonypölöske</a:t>
            </a:r>
            <a:r>
              <a:rPr lang="en-US" sz="2200" dirty="0">
                <a:solidFill>
                  <a:schemeClr val="tx2"/>
                </a:solidFill>
              </a:rPr>
              <a:t> specialized for poultry </a:t>
            </a:r>
            <a:r>
              <a:rPr lang="en-US" sz="2200" dirty="0" err="1">
                <a:solidFill>
                  <a:schemeClr val="tx2"/>
                </a:solidFill>
              </a:rPr>
              <a:t>indu</a:t>
            </a:r>
            <a:r>
              <a:rPr lang="hu-HU" sz="2200" dirty="0" err="1">
                <a:solidFill>
                  <a:schemeClr val="tx2"/>
                </a:solidFill>
              </a:rPr>
              <a:t>stry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53C852F7-1D03-47E1-8310-670996AB55D0}"/>
              </a:ext>
            </a:extLst>
          </p:cNvPr>
          <p:cNvSpPr txBox="1">
            <a:spLocks/>
          </p:cNvSpPr>
          <p:nvPr/>
        </p:nvSpPr>
        <p:spPr>
          <a:xfrm>
            <a:off x="355600" y="0"/>
            <a:ext cx="10112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marR="0" indent="0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  <a:latin typeface="+mn-lt"/>
              </a:defRPr>
            </a:lvl1pPr>
            <a:lvl2pPr marL="685800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28600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685800" indent="-228600" eaLnBrk="1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endParaRPr lang="hu-HU" dirty="0"/>
          </a:p>
          <a:p>
            <a:r>
              <a:rPr lang="hu-HU" dirty="0"/>
              <a:t>The </a:t>
            </a:r>
            <a:r>
              <a:rPr lang="hu-HU" dirty="0" err="1"/>
              <a:t>Beginnings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254B9E04-AE12-47B7-8F54-FB4DEE17D21B}"/>
              </a:ext>
            </a:extLst>
          </p:cNvPr>
          <p:cNvGrpSpPr/>
          <p:nvPr/>
        </p:nvGrpSpPr>
        <p:grpSpPr>
          <a:xfrm>
            <a:off x="10333704" y="0"/>
            <a:ext cx="1847122" cy="1081379"/>
            <a:chOff x="10333704" y="0"/>
            <a:chExt cx="1847122" cy="1081379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B81FA63B-A00B-440D-8F58-939EC3E88D53}"/>
                </a:ext>
              </a:extLst>
            </p:cNvPr>
            <p:cNvSpPr/>
            <p:nvPr/>
          </p:nvSpPr>
          <p:spPr>
            <a:xfrm>
              <a:off x="10333704" y="15675"/>
              <a:ext cx="1847122" cy="10657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FB6649C0-33C3-4185-A40C-2770B0BE6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87" y="0"/>
              <a:ext cx="1065704" cy="1065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947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theme/theme1.xml><?xml version="1.0" encoding="utf-8"?>
<a:theme xmlns:a="http://schemas.openxmlformats.org/drawingml/2006/main" name="Gallus_cim_tema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us_ppt_sablon" id="{134595B2-F9D0-4A7E-A851-41DA0282A79F}" vid="{A4D5806B-BC6F-41FD-ABB5-7CD00CBE1D2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Gallus_ppt_sablon</Template>
  <TotalTime>5996</TotalTime>
  <Words>763</Words>
  <Application>Microsoft Office PowerPoint</Application>
  <PresentationFormat>Szélesvásznú</PresentationFormat>
  <Paragraphs>114</Paragraphs>
  <Slides>23</Slides>
  <Notes>2</Notes>
  <HiddenSlides>8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Palatino Linotype</vt:lpstr>
      <vt:lpstr>Gallus_cim_tema_1</vt:lpstr>
      <vt:lpstr>PowerPoint-bemutató</vt:lpstr>
      <vt:lpstr>Who we are?  </vt:lpstr>
      <vt:lpstr>PowerPoint-bemutató</vt:lpstr>
      <vt:lpstr>PowerPoint-bemutató</vt:lpstr>
      <vt:lpstr>PowerPoint-bemutató</vt:lpstr>
      <vt:lpstr>PowerPoint-bemutató</vt:lpstr>
      <vt:lpstr>Milestones in our History I. </vt:lpstr>
      <vt:lpstr>Milestones in our History II.</vt:lpstr>
      <vt:lpstr>PowerPoint-bemutató</vt:lpstr>
      <vt:lpstr>PowerPoint-bemutató</vt:lpstr>
      <vt:lpstr>Flashbacks of the memories in pictures</vt:lpstr>
      <vt:lpstr>Flashbacks of the memories in pictures</vt:lpstr>
      <vt:lpstr>Flashbacks of the memories in pictures</vt:lpstr>
      <vt:lpstr>Flashbacks of the memories in pictures</vt:lpstr>
      <vt:lpstr>Flashbacks of the memories in pictures</vt:lpstr>
      <vt:lpstr>Flashbacks of the memories in pictures</vt:lpstr>
      <vt:lpstr>PowerPoint-bemutató</vt:lpstr>
      <vt:lpstr>PowerPoint-bemutató</vt:lpstr>
      <vt:lpstr>PowerPoint-bemutató</vt:lpstr>
      <vt:lpstr>PowerPoint-bemutató</vt:lpstr>
      <vt:lpstr>Poultry industry trend</vt:lpstr>
      <vt:lpstr>Our Vision, Mission, Future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Gallus Csoport</dc:title>
  <dc:creator>Dániel Trapp</dc:creator>
  <cp:lastModifiedBy>Gulyás Ervin</cp:lastModifiedBy>
  <cp:revision>97</cp:revision>
  <dcterms:created xsi:type="dcterms:W3CDTF">2021-08-23T12:27:41Z</dcterms:created>
  <dcterms:modified xsi:type="dcterms:W3CDTF">2022-11-20T20:50:40Z</dcterms:modified>
</cp:coreProperties>
</file>