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31" r:id="rId4"/>
  </p:sldMasterIdLst>
  <p:notesMasterIdLst>
    <p:notesMasterId r:id="rId18"/>
  </p:notesMasterIdLst>
  <p:sldIdLst>
    <p:sldId id="814" r:id="rId5"/>
    <p:sldId id="797" r:id="rId6"/>
    <p:sldId id="805" r:id="rId7"/>
    <p:sldId id="813" r:id="rId8"/>
    <p:sldId id="815" r:id="rId9"/>
    <p:sldId id="788" r:id="rId10"/>
    <p:sldId id="789" r:id="rId11"/>
    <p:sldId id="809" r:id="rId12"/>
    <p:sldId id="810" r:id="rId13"/>
    <p:sldId id="811" r:id="rId14"/>
    <p:sldId id="812" r:id="rId15"/>
    <p:sldId id="791" r:id="rId16"/>
    <p:sldId id="817" r:id="rId17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nfan Gu" initials="Y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66FF33"/>
    <a:srgbClr val="D2DEEF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0" y="144"/>
      </p:cViewPr>
      <p:guideLst>
        <p:guide orient="horz" pos="2160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Количество</a:t>
            </a:r>
          </a:p>
        </c:rich>
      </c:tx>
      <c:layout>
        <c:manualLayout>
          <c:xMode val="edge"/>
          <c:yMode val="edge"/>
          <c:x val="4.97114543374386E-2"/>
          <c:y val="1.7021276595744681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Ош
22,23%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</c:formatCode>
                <c:ptCount val="1"/>
                <c:pt idx="0">
                  <c:v>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44-4DED-A55A-949573ACBB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Нарын
14,11%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</c:formatCode>
                <c:ptCount val="1"/>
                <c:pt idx="0">
                  <c:v>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44-4DED-A55A-949573ACBB4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Бишкек
13,47%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</c:formatCode>
                <c:ptCount val="1"/>
                <c:pt idx="0">
                  <c:v>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44-4DED-A55A-949573ACBB4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Иссык-Куль
13,25%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</c:formatCode>
                <c:ptCount val="1"/>
                <c:pt idx="0">
                  <c:v>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44-4DED-A55A-949573ACBB4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Чуй
12,11%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</c:formatCode>
                <c:ptCount val="1"/>
                <c:pt idx="0">
                  <c:v>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44-4DED-A55A-949573ACBB4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Джалалабад
11,96%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0</c:formatCode>
                <c:ptCount val="1"/>
                <c:pt idx="0">
                  <c:v>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44-4DED-A55A-949573ACBB4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Баткен
6,43%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0</c:formatCode>
                <c:ptCount val="1"/>
                <c:pt idx="0">
                  <c:v>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44-4DED-A55A-949573ACBB4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Талас
6,39%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0</c:formatCode>
                <c:ptCount val="1"/>
                <c:pt idx="0">
                  <c:v>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544-4DED-A55A-949573ACB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5075584"/>
        <c:axId val="71692224"/>
        <c:axId val="0"/>
      </c:bar3DChart>
      <c:catAx>
        <c:axId val="7507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692224"/>
        <c:crosses val="autoZero"/>
        <c:auto val="1"/>
        <c:lblAlgn val="ctr"/>
        <c:lblOffset val="100"/>
        <c:noMultiLvlLbl val="0"/>
      </c:catAx>
      <c:valAx>
        <c:axId val="7169222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5075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046903619806143"/>
          <c:y val="2.684291059362261E-2"/>
          <c:w val="0.18260924281016597"/>
          <c:h val="0.95543709164014068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/>
              <a:t>Сумма</a:t>
            </a:r>
          </a:p>
        </c:rich>
      </c:tx>
      <c:layout>
        <c:manualLayout>
          <c:xMode val="edge"/>
          <c:yMode val="edge"/>
          <c:x val="5.2211454337438588E-2"/>
          <c:y val="1.7021276595744681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Ош
243 206 000 KGS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#\ ##0\ [$KGS]</c:formatCode>
                <c:ptCount val="1"/>
                <c:pt idx="0">
                  <c:v>243206000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4E-4974-BDCB-DEA0C31D45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г. Бишкек
159 092 859 KGS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#\ ##0\ [$KGS]</c:formatCode>
                <c:ptCount val="1"/>
                <c:pt idx="0">
                  <c:v>159092859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4E-4974-BDCB-DEA0C31D45F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Иссык-Куль
124 209 000 KGS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#\ ##0\ [$KGS]</c:formatCode>
                <c:ptCount val="1"/>
                <c:pt idx="0">
                  <c:v>124209000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4E-4974-BDCB-DEA0C31D45F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Чуй 
123 227 000 KGS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123227000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4E-4974-BDCB-DEA0C31D45F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Джалал-Абад 
120 591 745 KGS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</c:formatCode>
                <c:ptCount val="1"/>
                <c:pt idx="0">
                  <c:v>120591745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4E-4974-BDCB-DEA0C31D45F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Нарын
113 937 395 KGS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0</c:formatCode>
                <c:ptCount val="1"/>
                <c:pt idx="0">
                  <c:v>113937395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4E-4974-BDCB-DEA0C31D45F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Талас
76 667 000 KGS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0</c:formatCode>
                <c:ptCount val="1"/>
                <c:pt idx="0">
                  <c:v>76667000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4E-4974-BDCB-DEA0C31D45F2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Баткен
53 535 000 KGS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0</c:formatCode>
                <c:ptCount val="1"/>
                <c:pt idx="0">
                  <c:v>53535000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A4E-4974-BDCB-DEA0C31D4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5075584"/>
        <c:axId val="71692224"/>
        <c:axId val="0"/>
      </c:bar3DChart>
      <c:catAx>
        <c:axId val="7507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692224"/>
        <c:crosses val="autoZero"/>
        <c:auto val="1"/>
        <c:lblAlgn val="ctr"/>
        <c:lblOffset val="100"/>
        <c:noMultiLvlLbl val="0"/>
      </c:catAx>
      <c:valAx>
        <c:axId val="71692224"/>
        <c:scaling>
          <c:orientation val="minMax"/>
        </c:scaling>
        <c:delete val="0"/>
        <c:axPos val="l"/>
        <c:majorGridlines/>
        <c:numFmt formatCode="#\ ##0\ [$KGS]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5075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762837337640467"/>
          <c:y val="2.684291059362261E-2"/>
          <c:w val="0.19621912645534692"/>
          <c:h val="0.95543709164014068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Количество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Женщины (65,17%)
2 119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2119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7B-4148-BF46-C0A753A48A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Мужчины (34,83%)
1132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</c:formatCode>
                <c:ptCount val="1"/>
                <c:pt idx="0">
                  <c:v>1132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7B-4148-BF46-C0A753A48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5075584"/>
        <c:axId val="71692224"/>
        <c:axId val="0"/>
      </c:bar3DChart>
      <c:catAx>
        <c:axId val="7507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692224"/>
        <c:crosses val="autoZero"/>
        <c:auto val="1"/>
        <c:lblAlgn val="ctr"/>
        <c:lblOffset val="100"/>
        <c:noMultiLvlLbl val="0"/>
      </c:catAx>
      <c:valAx>
        <c:axId val="716922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5075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284204859008004"/>
          <c:y val="2.684291059362261E-2"/>
          <c:w val="0.2539114341476546"/>
          <c:h val="0.95543709164014068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Сумма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Женщины
570 169 325 KGS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#\ ##0\ [$KGS]</c:formatCode>
                <c:ptCount val="1"/>
                <c:pt idx="0">
                  <c:v>570169325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87-4E5D-9292-CB48F32EA3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Мужчины
444 296 674 KGS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#\ ##0\ [$KGS]</c:formatCode>
                <c:ptCount val="1"/>
                <c:pt idx="0">
                  <c:v>444296674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87-4E5D-9292-CB48F32EA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5075584"/>
        <c:axId val="71692224"/>
        <c:axId val="0"/>
      </c:bar3DChart>
      <c:catAx>
        <c:axId val="7507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692224"/>
        <c:crosses val="autoZero"/>
        <c:auto val="1"/>
        <c:lblAlgn val="ctr"/>
        <c:lblOffset val="100"/>
        <c:noMultiLvlLbl val="0"/>
      </c:catAx>
      <c:valAx>
        <c:axId val="71692224"/>
        <c:scaling>
          <c:orientation val="minMax"/>
        </c:scaling>
        <c:delete val="0"/>
        <c:axPos val="l"/>
        <c:majorGridlines/>
        <c:numFmt formatCode="#\ ##0\ [$KGS]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5075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284204859008004"/>
          <c:y val="2.684291059362261E-2"/>
          <c:w val="0.2539114341476546"/>
          <c:h val="0.95543709164014068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Количество</a:t>
            </a:r>
          </a:p>
        </c:rich>
      </c:tx>
      <c:layout>
        <c:manualLayout>
          <c:xMode val="edge"/>
          <c:yMode val="edge"/>
          <c:x val="3.6739122200852632E-2"/>
          <c:y val="1.702132890499105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Айыл Банк
31,83%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</c:formatCode>
                <c:ptCount val="1"/>
                <c:pt idx="0">
                  <c:v>1035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7-4885-BF23-2DFC4DA730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Дос-Кредобанк
14,51%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</c:formatCode>
                <c:ptCount val="1"/>
                <c:pt idx="0">
                  <c:v>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C7-4885-BF23-2DFC4DA730B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Капитал Банк
13,31%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</c:formatCode>
                <c:ptCount val="1"/>
                <c:pt idx="0">
                  <c:v>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C7-4885-BF23-2DFC4DA730B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Керемет Банк
11,84%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</c:formatCode>
                <c:ptCount val="1"/>
                <c:pt idx="0">
                  <c:v>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C7-4885-BF23-2DFC4DA730B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Халык Банк
6,21%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</c:formatCode>
                <c:ptCount val="1"/>
                <c:pt idx="0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C7-4885-BF23-2DFC4DA730B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ФинансКредитБанк
5,93%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0</c:formatCode>
                <c:ptCount val="1"/>
                <c:pt idx="0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C7-4885-BF23-2DFC4DA730B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Банк Азии
5,75%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0</c:formatCode>
                <c:ptCount val="1"/>
                <c:pt idx="0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C7-4885-BF23-2DFC4DA730B3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Бакай Банк
3,85%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0</c:formatCode>
                <c:ptCount val="1"/>
                <c:pt idx="0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6C7-4885-BF23-2DFC4DA730B3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РСК Банк
3,72%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0</c:formatCode>
                <c:ptCount val="1"/>
                <c:pt idx="0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C7-4885-BF23-2DFC4DA730B3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КБ Кыргызстан
1,72%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Лист1!$K$2</c:f>
              <c:numCache>
                <c:formatCode>0</c:formatCode>
                <c:ptCount val="1"/>
                <c:pt idx="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6C7-4885-BF23-2DFC4DA730B3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Кыргызкоммерцбанк
0,73%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Лист1!$L$2</c:f>
              <c:numCache>
                <c:formatCode>0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6C7-4885-BF23-2DFC4DA730B3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Кыргызско-Швейцарский Банк
0,55%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Лист1!$M$2</c:f>
              <c:numCache>
                <c:formatCode>0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6C7-4885-BF23-2DFC4DA73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5075584"/>
        <c:axId val="71692224"/>
        <c:axId val="0"/>
      </c:bar3DChart>
      <c:catAx>
        <c:axId val="7507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692224"/>
        <c:crosses val="autoZero"/>
        <c:auto val="1"/>
        <c:lblAlgn val="ctr"/>
        <c:lblOffset val="100"/>
        <c:noMultiLvlLbl val="0"/>
      </c:catAx>
      <c:valAx>
        <c:axId val="7169222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5075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139977034120722"/>
          <c:y val="1.3683017249302981E-2"/>
          <c:w val="0.33579429133858268"/>
          <c:h val="0.94619619452721515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Сумма</a:t>
            </a:r>
          </a:p>
        </c:rich>
      </c:tx>
      <c:layout>
        <c:manualLayout>
          <c:xMode val="edge"/>
          <c:yMode val="edge"/>
          <c:x val="3.6739122200852632E-2"/>
          <c:y val="1.702132890499105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Айыл Банк
28,95%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</c:formatCode>
                <c:ptCount val="1"/>
                <c:pt idx="0">
                  <c:v>290715000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AA-4B4F-8993-48F6598E005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Дос-Кредобанк
17,11%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</c:formatCode>
                <c:ptCount val="1"/>
                <c:pt idx="0">
                  <c:v>173590000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AA-4B4F-8993-48F6598E005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Керемет Банк
14,91%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</c:formatCode>
                <c:ptCount val="1"/>
                <c:pt idx="0">
                  <c:v>151269745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AA-4B4F-8993-48F6598E005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Капитал Банк
11,82%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</c:formatCode>
                <c:ptCount val="1"/>
                <c:pt idx="0">
                  <c:v>120000000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AA-4B4F-8993-48F6598E005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Халык Банк
6,11%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</c:formatCode>
                <c:ptCount val="1"/>
                <c:pt idx="0">
                  <c:v>62050534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AA-4B4F-8993-48F6598E005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Банк Азии
5,32%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0</c:formatCode>
                <c:ptCount val="1"/>
                <c:pt idx="0">
                  <c:v>53992000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AA-4B4F-8993-48F6598E005D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ФинансКредитБанк
4,85%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0</c:formatCode>
                <c:ptCount val="1"/>
                <c:pt idx="0">
                  <c:v>49300000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AA-4B4F-8993-48F6598E005D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РСК Банк
4,48%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0</c:formatCode>
                <c:ptCount val="1"/>
                <c:pt idx="0">
                  <c:v>45463720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DAA-4B4F-8993-48F6598E005D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Бакай Банк
3,03%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0</c:formatCode>
                <c:ptCount val="1"/>
                <c:pt idx="0">
                  <c:v>30835000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AA-4B4F-8993-48F6598E005D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Кыргызкоммерцбанк
1,68%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Лист1!$K$2</c:f>
              <c:numCache>
                <c:formatCode>0</c:formatCode>
                <c:ptCount val="1"/>
                <c:pt idx="0">
                  <c:v>17050000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DAA-4B4F-8993-48F6598E005D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КБ Кыргызстан
1,47%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Лист1!$L$2</c:f>
              <c:numCache>
                <c:formatCode>0</c:formatCode>
                <c:ptCount val="1"/>
                <c:pt idx="0">
                  <c:v>15000000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DAA-4B4F-8993-48F6598E005D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Кыргызско-Швейцарский Банк
0,51%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Лист1!$M$2</c:f>
              <c:numCache>
                <c:formatCode>0</c:formatCode>
                <c:ptCount val="1"/>
                <c:pt idx="0">
                  <c:v>5200000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DAA-4B4F-8993-48F6598E0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5075584"/>
        <c:axId val="71692224"/>
        <c:axId val="0"/>
      </c:bar3DChart>
      <c:catAx>
        <c:axId val="7507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692224"/>
        <c:crosses val="autoZero"/>
        <c:auto val="1"/>
        <c:lblAlgn val="ctr"/>
        <c:lblOffset val="100"/>
        <c:noMultiLvlLbl val="0"/>
      </c:catAx>
      <c:valAx>
        <c:axId val="7169222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5075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848306308050337"/>
          <c:y val="1.4081857935661806E-2"/>
          <c:w val="0.27151684996860398"/>
          <c:h val="0.960888196379159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Количество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Подкомпонент 1.1
(88,21%)
2 868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2868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D9-4DBE-9248-0D655BA8BA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Подкомпонент 1.2
(11,79%)
383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</c:formatCode>
                <c:ptCount val="1"/>
                <c:pt idx="0">
                  <c:v>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D9-4DBE-9248-0D655BA8B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5075584"/>
        <c:axId val="71692224"/>
        <c:axId val="0"/>
      </c:bar3DChart>
      <c:catAx>
        <c:axId val="7507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692224"/>
        <c:crosses val="autoZero"/>
        <c:auto val="1"/>
        <c:lblAlgn val="ctr"/>
        <c:lblOffset val="100"/>
        <c:noMultiLvlLbl val="0"/>
      </c:catAx>
      <c:valAx>
        <c:axId val="716922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5075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284204859008004"/>
          <c:y val="3.5353548891494946E-2"/>
          <c:w val="0.2539114341476546"/>
          <c:h val="0.95543709164014068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Сумма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Подкомпонент 1.1
645 272 324 KGS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#\ ##0\ [$KGS]</c:formatCode>
                <c:ptCount val="1"/>
                <c:pt idx="0">
                  <c:v>645272324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46-403D-AF01-5433C3060C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Подкомпонент 1.2
369 193 675 KGS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#\ ##0\ [$KGS]</c:formatCode>
                <c:ptCount val="1"/>
                <c:pt idx="0">
                  <c:v>369193675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46-403D-AF01-5433C3060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5075584"/>
        <c:axId val="71692224"/>
        <c:axId val="0"/>
      </c:bar3DChart>
      <c:catAx>
        <c:axId val="7507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692224"/>
        <c:crosses val="autoZero"/>
        <c:auto val="1"/>
        <c:lblAlgn val="ctr"/>
        <c:lblOffset val="100"/>
        <c:noMultiLvlLbl val="0"/>
      </c:catAx>
      <c:valAx>
        <c:axId val="71692224"/>
        <c:scaling>
          <c:orientation val="minMax"/>
        </c:scaling>
        <c:delete val="0"/>
        <c:axPos val="l"/>
        <c:majorGridlines/>
        <c:numFmt formatCode="#\ ##0\ [$KGS]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5075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284204859008004"/>
          <c:y val="3.5353548891494946E-2"/>
          <c:w val="0.2539114341476546"/>
          <c:h val="0.95543709164014068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8215"/>
          </a:xfrm>
          <a:prstGeom prst="rect">
            <a:avLst/>
          </a:prstGeom>
        </p:spPr>
        <p:txBody>
          <a:bodyPr vert="horz" lIns="92121" tIns="46060" rIns="92121" bIns="46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215"/>
          </a:xfrm>
          <a:prstGeom prst="rect">
            <a:avLst/>
          </a:prstGeom>
        </p:spPr>
        <p:txBody>
          <a:bodyPr vert="horz" lIns="92121" tIns="46060" rIns="92121" bIns="46060" rtlCol="0"/>
          <a:lstStyle>
            <a:lvl1pPr algn="r">
              <a:defRPr sz="1200"/>
            </a:lvl1pPr>
          </a:lstStyle>
          <a:p>
            <a:fld id="{F4743A67-949D-4F5D-8EE1-839519900669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1" tIns="46060" rIns="92121" bIns="460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4"/>
            <a:ext cx="5438140" cy="3909864"/>
          </a:xfrm>
          <a:prstGeom prst="rect">
            <a:avLst/>
          </a:prstGeom>
        </p:spPr>
        <p:txBody>
          <a:bodyPr vert="horz" lIns="92121" tIns="46060" rIns="92121" bIns="4606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31601"/>
            <a:ext cx="2945659" cy="498214"/>
          </a:xfrm>
          <a:prstGeom prst="rect">
            <a:avLst/>
          </a:prstGeom>
        </p:spPr>
        <p:txBody>
          <a:bodyPr vert="horz" lIns="92121" tIns="46060" rIns="92121" bIns="46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1601"/>
            <a:ext cx="2945659" cy="498214"/>
          </a:xfrm>
          <a:prstGeom prst="rect">
            <a:avLst/>
          </a:prstGeom>
        </p:spPr>
        <p:txBody>
          <a:bodyPr vert="horz" lIns="92121" tIns="46060" rIns="92121" bIns="46060" rtlCol="0" anchor="b"/>
          <a:lstStyle>
            <a:lvl1pPr algn="r">
              <a:defRPr sz="1200"/>
            </a:lvl1pPr>
          </a:lstStyle>
          <a:p>
            <a:fld id="{83BC5B9D-29F2-4A4F-BDDF-DAEB306B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2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7E8FF-81F1-40EC-8FF8-06042EE13F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08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BBFD8-5C4E-413F-B09A-A525AF962E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95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Questions:</a:t>
            </a:r>
          </a:p>
          <a:p>
            <a:r>
              <a:rPr lang="en-US" dirty="0"/>
              <a:t>Validation and check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EF960-A7A0-44C1-8594-D0090142776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23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10C-13F0-4F1A-A550-25C3E3662930}" type="datetime1">
              <a:rPr lang="en-US" smtClean="0"/>
              <a:t>11/21/2022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3136-DE9E-447D-A150-BBBB22ECD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7001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10C-13F0-4F1A-A550-25C3E3662930}" type="datetime1">
              <a:rPr lang="en-US" smtClean="0"/>
              <a:t>11/21/2022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3136-DE9E-447D-A150-BBBB22ECD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2516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10C-13F0-4F1A-A550-25C3E3662930}" type="datetime1">
              <a:rPr lang="en-US" smtClean="0"/>
              <a:t>11/21/2022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3136-DE9E-447D-A150-BBBB22ECD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238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41771" y="1371603"/>
            <a:ext cx="9366498" cy="1451935"/>
          </a:xfrm>
          <a:prstGeom prst="rect">
            <a:avLst/>
          </a:prstGeom>
        </p:spPr>
        <p:txBody>
          <a:bodyPr anchor="ctr" anchorCtr="0"/>
          <a:lstStyle>
            <a:lvl1pPr algn="l" defTabSz="457172" rtl="0" eaLnBrk="0" fontAlgn="base" hangingPunct="0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bg1"/>
                </a:solidFill>
                <a:latin typeface="Arial Black" pitchFamily="34" charset="0"/>
                <a:ea typeface="MS PGothic" pitchFamily="34" charset="-128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0005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10"/>
          <p:cNvSpPr>
            <a:spLocks noGrp="1"/>
          </p:cNvSpPr>
          <p:nvPr>
            <p:ph type="body" idx="12"/>
          </p:nvPr>
        </p:nvSpPr>
        <p:spPr>
          <a:xfrm>
            <a:off x="1286935" y="4508500"/>
            <a:ext cx="6197600" cy="18700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400" baseline="0">
                <a:latin typeface="Arial"/>
                <a:cs typeface="Arial"/>
              </a:defRPr>
            </a:lvl2pPr>
            <a:lvl3pPr marL="740617" indent="-283445">
              <a:spcBef>
                <a:spcPts val="600"/>
              </a:spcBef>
              <a:spcAft>
                <a:spcPts val="600"/>
              </a:spcAft>
              <a:defRPr sz="1400"/>
            </a:lvl3pPr>
            <a:lvl4pPr marL="740617" indent="-28344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914342" indent="-174614">
              <a:spcBef>
                <a:spcPts val="600"/>
              </a:spcBef>
              <a:spcAft>
                <a:spcPts val="600"/>
              </a:spcAft>
              <a:defRPr sz="16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Second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013203"/>
            <a:ext cx="12192000" cy="45719"/>
          </a:xfrm>
          <a:prstGeom prst="rect">
            <a:avLst/>
          </a:prstGeom>
          <a:solidFill>
            <a:srgbClr val="DEB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7672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10C-13F0-4F1A-A550-25C3E3662930}" type="datetime1">
              <a:rPr lang="en-US" smtClean="0"/>
              <a:t>11/21/2022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3136-DE9E-447D-A150-BBBB22ECD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0216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10C-13F0-4F1A-A550-25C3E3662930}" type="datetime1">
              <a:rPr lang="en-US" smtClean="0"/>
              <a:t>11/21/2022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3136-DE9E-447D-A150-BBBB22ECD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5107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10C-13F0-4F1A-A550-25C3E3662930}" type="datetime1">
              <a:rPr lang="en-US" smtClean="0"/>
              <a:t>11/21/2022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3136-DE9E-447D-A150-BBBB22ECD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1138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10C-13F0-4F1A-A550-25C3E3662930}" type="datetime1">
              <a:rPr lang="en-US" smtClean="0"/>
              <a:t>11/21/2022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3136-DE9E-447D-A150-BBBB22ECD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093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10C-13F0-4F1A-A550-25C3E3662930}" type="datetime1">
              <a:rPr lang="en-US" smtClean="0"/>
              <a:t>11/21/2022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3136-DE9E-447D-A150-BBBB22ECD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3915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10C-13F0-4F1A-A550-25C3E3662930}" type="datetime1">
              <a:rPr lang="en-US" smtClean="0"/>
              <a:t>11/21/2022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3136-DE9E-447D-A150-BBBB22ECD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4306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10C-13F0-4F1A-A550-25C3E3662930}" type="datetime1">
              <a:rPr lang="en-US" smtClean="0"/>
              <a:t>11/21/2022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3136-DE9E-447D-A150-BBBB22ECD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023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EE10C-13F0-4F1A-A550-25C3E3662930}" type="datetime1">
              <a:rPr lang="en-US" smtClean="0"/>
              <a:t>11/21/2022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3136-DE9E-447D-A150-BBBB22ECD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1132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EE10C-13F0-4F1A-A550-25C3E3662930}" type="datetime1">
              <a:rPr lang="en-US" smtClean="0"/>
              <a:t>11/21/2022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13136-DE9E-447D-A150-BBBB22ECD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tel:+996555988330" TargetMode="External"/><Relationship Id="rId13" Type="http://schemas.openxmlformats.org/officeDocument/2006/relationships/hyperlink" Target="mailto:office@capitalbank.kg" TargetMode="External"/><Relationship Id="rId3" Type="http://schemas.openxmlformats.org/officeDocument/2006/relationships/hyperlink" Target="mailto:call-center@keremetbank.kg" TargetMode="External"/><Relationship Id="rId7" Type="http://schemas.openxmlformats.org/officeDocument/2006/relationships/hyperlink" Target="tel:+996312988330" TargetMode="External"/><Relationship Id="rId12" Type="http://schemas.openxmlformats.org/officeDocument/2006/relationships/hyperlink" Target="tel:+996%20(312)%2031%2030%2030" TargetMode="External"/><Relationship Id="rId2" Type="http://schemas.openxmlformats.org/officeDocument/2006/relationships/hyperlink" Target="mailto:info@rsk.k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ffice@doscredobank.kg" TargetMode="External"/><Relationship Id="rId11" Type="http://schemas.openxmlformats.org/officeDocument/2006/relationships/hyperlink" Target="mailto:halyk@halykbank.kg" TargetMode="External"/><Relationship Id="rId5" Type="http://schemas.openxmlformats.org/officeDocument/2006/relationships/hyperlink" Target="mailto:fkb@fkb.kg" TargetMode="External"/><Relationship Id="rId10" Type="http://schemas.openxmlformats.org/officeDocument/2006/relationships/hyperlink" Target="tel:+996706988330" TargetMode="External"/><Relationship Id="rId4" Type="http://schemas.openxmlformats.org/officeDocument/2006/relationships/hyperlink" Target="mailto:bishkek@kkb.kg" TargetMode="External"/><Relationship Id="rId9" Type="http://schemas.openxmlformats.org/officeDocument/2006/relationships/hyperlink" Target="tel:+996770988330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openclipart.org/detail/222588/money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hyperlink" Target="https://pixabay.com/en/administration-banking-college-15296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hyperlink" Target="https://pixabay.com/en/administration-banking-college-15296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openclipart.org/detail/222588/money" TargetMode="External"/><Relationship Id="rId10" Type="http://schemas.openxmlformats.org/officeDocument/2006/relationships/hyperlink" Target="http://www.pngall.com/customer-png/download/6261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66191" y="1022634"/>
          <a:ext cx="9409044" cy="3088598"/>
        </p:xfrm>
        <a:graphic>
          <a:graphicData uri="http://schemas.openxmlformats.org/drawingml/2006/table">
            <a:tbl>
              <a:tblPr/>
              <a:tblGrid>
                <a:gridCol w="2740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8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6439">
                <a:tc>
                  <a:txBody>
                    <a:bodyPr/>
                    <a:lstStyle/>
                    <a:p>
                      <a:pPr marL="62865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116782" marR="116782" marT="116782" marB="116782" anchor="ctr">
                    <a:lnL>
                      <a:noFill/>
                    </a:lnL>
                    <a:lnR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Министерство финансов Кыргызской Республики. Проект «Экстренной поддержки ММСП»</a:t>
                      </a:r>
                      <a:endParaRPr lang="en-US" sz="2400" b="1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116782" marR="116782" marT="116782" marB="116782" anchor="ctr">
                    <a:lnL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59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116782" marR="116782" marT="116782" marB="116782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900">
                        <a:solidFill>
                          <a:schemeClr val="bg1"/>
                        </a:solidFill>
                      </a:endParaRPr>
                    </a:p>
                  </a:txBody>
                  <a:tcPr marL="116782" marR="116782" marT="116782" marB="116782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17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MS PGothic"/>
              <a:cs typeface="Arial" charset="0"/>
            </a:endParaRPr>
          </a:p>
        </p:txBody>
      </p:sp>
      <p:pic>
        <p:nvPicPr>
          <p:cNvPr id="7" name="Picture 6" descr="C:\Users\wb380437\Desktop\WBG-Globe-RGB-we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51" y="4665657"/>
            <a:ext cx="758825" cy="7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2" descr="Image result for national bank of romania"/>
          <p:cNvSpPr>
            <a:spLocks noChangeAspect="1" noChangeArrowheads="1"/>
          </p:cNvSpPr>
          <p:nvPr/>
        </p:nvSpPr>
        <p:spPr bwMode="auto">
          <a:xfrm>
            <a:off x="5662617" y="2995617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17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MS PGothic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483875-B05B-4381-B5E7-67BFD67BBA2E}"/>
              </a:ext>
            </a:extLst>
          </p:cNvPr>
          <p:cNvSpPr/>
          <p:nvPr/>
        </p:nvSpPr>
        <p:spPr>
          <a:xfrm>
            <a:off x="1" y="3467"/>
            <a:ext cx="1866899" cy="2632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B35A4B00-225F-4B95-88D8-CB845081AA71}"/>
              </a:ext>
            </a:extLst>
          </p:cNvPr>
          <p:cNvSpPr/>
          <p:nvPr/>
        </p:nvSpPr>
        <p:spPr>
          <a:xfrm>
            <a:off x="3807726" y="5353998"/>
            <a:ext cx="6237028" cy="6178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600" dirty="0">
                <a:solidFill>
                  <a:schemeClr val="tx1"/>
                </a:solidFill>
              </a:rPr>
              <a:t>Финансируется Всемирным Банком и Азиатским Банком Инфраструктурных Инвестиций</a:t>
            </a:r>
            <a:endParaRPr lang="en-US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8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8F4ECA0-38C5-DBF6-E355-D3AA21B9F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336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и сумма выданной ВФП в разрезе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48C3DA-4D41-9766-C678-18F11C7C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3136-DE9E-447D-A150-BBBB22ECD286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460141E5-F9DA-965F-508F-A6767CE2D97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0" y="1161256"/>
          <a:ext cx="6096000" cy="5697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22ED7377-037F-3CF0-2963-7F1CF695310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019801" y="1160206"/>
          <a:ext cx="5988458" cy="5697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7959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8F4ECA0-38C5-DBF6-E355-D3AA21B9F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336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и сумма выданной ВФП в разрезе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подкомпонентов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48C3DA-4D41-9766-C678-18F11C7C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3136-DE9E-447D-A150-BBBB22ECD286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EA1B374B-4389-F5A0-BED3-4AE00853F0EB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7819" y="1242194"/>
          <a:ext cx="5891981" cy="4934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8670046-E492-885F-79A4-12744E64B75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242194"/>
          <a:ext cx="5567516" cy="4934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6804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C6DE9-1CC8-4261-89F3-F7108CDA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8632"/>
            <a:ext cx="10515600" cy="733957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7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700" b="1" dirty="0">
                <a:latin typeface="Calibri" panose="020F0502020204030204" pitchFamily="34" charset="0"/>
                <a:cs typeface="Calibri" panose="020F0502020204030204" pitchFamily="34" charset="0"/>
              </a:rPr>
              <a:t>Банки-участники</a:t>
            </a: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98D8CF-961F-4C53-96A8-A73595910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8612"/>
            <a:ext cx="10515600" cy="4351338"/>
          </a:xfrm>
        </p:spPr>
        <p:txBody>
          <a:bodyPr>
            <a:normAutofit/>
          </a:bodyPr>
          <a:lstStyle/>
          <a:p>
            <a:pPr marL="0" indent="-285750" algn="just">
              <a:lnSpc>
                <a:spcPct val="15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1DC6ED-6199-441C-B4B3-7C350CB83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3136-DE9E-447D-A150-BBBB22ECD286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7FD31E6-1453-473F-B30E-20FD33D6F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353068"/>
              </p:ext>
            </p:extLst>
          </p:nvPr>
        </p:nvGraphicFramePr>
        <p:xfrm>
          <a:off x="226503" y="444700"/>
          <a:ext cx="11568418" cy="6276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8840">
                  <a:extLst>
                    <a:ext uri="{9D8B030D-6E8A-4147-A177-3AD203B41FA5}">
                      <a16:colId xmlns:a16="http://schemas.microsoft.com/office/drawing/2014/main" val="2090736632"/>
                    </a:ext>
                  </a:extLst>
                </a:gridCol>
                <a:gridCol w="2752769">
                  <a:extLst>
                    <a:ext uri="{9D8B030D-6E8A-4147-A177-3AD203B41FA5}">
                      <a16:colId xmlns:a16="http://schemas.microsoft.com/office/drawing/2014/main" val="3255697332"/>
                    </a:ext>
                  </a:extLst>
                </a:gridCol>
                <a:gridCol w="4215410">
                  <a:extLst>
                    <a:ext uri="{9D8B030D-6E8A-4147-A177-3AD203B41FA5}">
                      <a16:colId xmlns:a16="http://schemas.microsoft.com/office/drawing/2014/main" val="1311819202"/>
                    </a:ext>
                  </a:extLst>
                </a:gridCol>
                <a:gridCol w="4021399">
                  <a:extLst>
                    <a:ext uri="{9D8B030D-6E8A-4147-A177-3AD203B41FA5}">
                      <a16:colId xmlns:a16="http://schemas.microsoft.com/office/drawing/2014/main" val="292426009"/>
                    </a:ext>
                  </a:extLst>
                </a:gridCol>
              </a:tblGrid>
              <a:tr h="34002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№п\п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банка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ГО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Контакты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4628370"/>
                  </a:ext>
                </a:extLst>
              </a:tr>
              <a:tr h="54920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РСК Банк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Бишкек, ул. Московская 80/1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тел.: +996 (312/552/706/775) 911 111, </a:t>
                      </a:r>
                      <a:r>
                        <a:rPr lang="en-US" sz="14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email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info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@</a:t>
                      </a:r>
                      <a:r>
                        <a:rPr lang="en-US" sz="1400" u="sng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rsk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4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kg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5832303"/>
                  </a:ext>
                </a:extLst>
              </a:tr>
              <a:tr h="5402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Айыл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Банк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Бишкек, ул. Логвиненко 14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тел.: (312) 68-00-00, (556) 68-00-00, (707) 68-00-00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7370459"/>
                  </a:ext>
                </a:extLst>
              </a:tr>
              <a:tr h="52995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Керемет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Банк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Бишкек ул. </a:t>
                      </a:r>
                      <a:r>
                        <a:rPr lang="ru-RU" sz="1800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Тоголок</a:t>
                      </a:r>
                      <a:r>
                        <a:rPr lang="ru-RU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Молдо</a:t>
                      </a:r>
                      <a:r>
                        <a:rPr lang="ru-RU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40/4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тел.: +996 312 55 44 44,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email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call-center@keremetbank.kg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5484517"/>
                  </a:ext>
                </a:extLst>
              </a:tr>
              <a:tr h="53637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Бакай Банк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ky-KG" sz="180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Бишкек, ул. Мичурина, 56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en-US" sz="14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6111, 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+996 (312) </a:t>
                      </a:r>
                      <a:r>
                        <a:rPr lang="en-US" sz="14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61 00 61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email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bank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@</a:t>
                      </a:r>
                      <a:r>
                        <a:rPr lang="en-US" sz="1400" u="sng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bakai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4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kg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4216936"/>
                  </a:ext>
                </a:extLst>
              </a:tr>
              <a:tr h="38001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Кыргызкоммерцбанк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Бишкек, ул. </a:t>
                      </a:r>
                      <a:r>
                        <a:rPr lang="ru-RU" sz="1800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Шопокова</a:t>
                      </a:r>
                      <a:r>
                        <a:rPr lang="ru-RU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101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тел.: +996 312 333 000,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email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bishkek@kkb.kg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4200905"/>
                  </a:ext>
                </a:extLst>
              </a:tr>
              <a:tr h="487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ФинансКредитБанк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Бишкек, ул. </a:t>
                      </a:r>
                      <a:r>
                        <a:rPr lang="ru-RU" sz="1800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Абдрахманова</a:t>
                      </a:r>
                      <a:r>
                        <a:rPr lang="ru-RU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105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тел.: (312) 30-30-14, 30-35-10, 30-34-87, 30-34-12, 44-34-43,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email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fkb@fkb.kg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7828412"/>
                  </a:ext>
                </a:extLst>
              </a:tr>
              <a:tr h="487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Дос–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Кредобанк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Бишкек, </a:t>
                      </a:r>
                      <a:r>
                        <a:rPr lang="ru-RU" sz="1800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пр.Чуй</a:t>
                      </a:r>
                      <a:r>
                        <a:rPr lang="ru-RU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92 ГУМ, 6 этаж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тел.: 8686, +996 (312) 98 69 89,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email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/>
                        </a:rPr>
                        <a:t>office@doscredobank.kg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0064513"/>
                  </a:ext>
                </a:extLst>
              </a:tr>
              <a:tr h="6045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Банк Азии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Бишкек, пр. Ч. Айтматова, 303 СЭЗ «Бишкек»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тел.: (312) 91-07-07, (777) 96-77-07, (559) 96-77-07, (706) 96-77-07,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email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u="sng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bankasia@bankasia.kg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7208386"/>
                  </a:ext>
                </a:extLst>
              </a:tr>
              <a:tr h="7255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Халык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Банк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Бишкек, ул. Фрунзе 390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/>
                        </a:rPr>
                        <a:t>996 312 988 330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8"/>
                        </a:rPr>
                        <a:t> +996 555 988 330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/>
                        </a:rPr>
                        <a:t>+996 770 988 330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0"/>
                        </a:rPr>
                        <a:t>+996 706 988 330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mail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1"/>
                        </a:rPr>
                        <a:t>halyk@halykbank.kg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8016965"/>
                  </a:ext>
                </a:extLst>
              </a:tr>
              <a:tr h="487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Капитал Банк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Бишкек, ул. Московская 161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тел.: 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2"/>
                        </a:rPr>
                        <a:t>+996 (312) 31 30 30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email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13"/>
                        </a:rPr>
                        <a:t>office@capitalbank.kg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5616356"/>
                  </a:ext>
                </a:extLst>
              </a:tr>
              <a:tr h="6092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Кыргызско-Швейцарский Банк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Бишкек, ул.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Байтик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Баатыра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+996 312 54 34 24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bank@ksbc.kg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8893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82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69B86B15-C89D-AFF3-C167-DED4DCB8B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0888" y="2399252"/>
            <a:ext cx="11534389" cy="3674378"/>
          </a:xfrm>
        </p:spPr>
        <p:txBody>
          <a:bodyPr>
            <a:normAutofit/>
          </a:bodyPr>
          <a:lstStyle/>
          <a:p>
            <a:r>
              <a:rPr lang="ru-RU" dirty="0"/>
              <a:t>Контактное лицо: </a:t>
            </a:r>
            <a:r>
              <a:rPr lang="ru-RU" dirty="0" err="1"/>
              <a:t>Акматов</a:t>
            </a:r>
            <a:r>
              <a:rPr lang="ru-RU" dirty="0"/>
              <a:t> Адилет</a:t>
            </a:r>
            <a:endParaRPr lang="en-US" dirty="0"/>
          </a:p>
          <a:p>
            <a:r>
              <a:rPr lang="ru-RU" dirty="0"/>
              <a:t>Тел.: (312) 666-001</a:t>
            </a:r>
            <a:endParaRPr lang="en-US" dirty="0"/>
          </a:p>
          <a:p>
            <a:r>
              <a:rPr lang="ru-RU" dirty="0"/>
              <a:t>Моб.: (508) 666-676</a:t>
            </a:r>
          </a:p>
          <a:p>
            <a:r>
              <a:rPr lang="en-US" dirty="0"/>
              <a:t>email: a.akmatov@piu.kg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B0CE9D-1A1E-2CF5-07A2-CC65BF88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3136-DE9E-447D-A150-BBBB22ECD286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Isosceles Triangle 5">
            <a:extLst>
              <a:ext uri="{FF2B5EF4-FFF2-40B4-BE49-F238E27FC236}">
                <a16:creationId xmlns:a16="http://schemas.microsoft.com/office/drawing/2014/main" id="{092D1F89-21F3-9415-0144-2B25DAA2C295}"/>
              </a:ext>
            </a:extLst>
          </p:cNvPr>
          <p:cNvSpPr/>
          <p:nvPr/>
        </p:nvSpPr>
        <p:spPr>
          <a:xfrm>
            <a:off x="274318" y="0"/>
            <a:ext cx="11490959" cy="1129030"/>
          </a:xfrm>
          <a:prstGeom prst="triangle">
            <a:avLst>
              <a:gd name="adj" fmla="val 49404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wrap="square" tIns="0" rIns="0" bIns="67500" rtlCol="0" anchor="t" anchorCtr="0">
            <a:noAutofit/>
          </a:bodyPr>
          <a:lstStyle/>
          <a:p>
            <a:pPr lvl="0"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304935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4762184-E9A7-4FB7-86B7-006DEA461458}"/>
              </a:ext>
            </a:extLst>
          </p:cNvPr>
          <p:cNvSpPr/>
          <p:nvPr/>
        </p:nvSpPr>
        <p:spPr>
          <a:xfrm>
            <a:off x="386080" y="2261038"/>
            <a:ext cx="5645978" cy="416173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marL="0" lvl="1" algn="ctr"/>
            <a:r>
              <a:rPr lang="ru-RU" sz="2400" b="1" dirty="0"/>
              <a:t>Компонент 1</a:t>
            </a:r>
            <a:endParaRPr lang="ru-RU" sz="2000" b="1" dirty="0"/>
          </a:p>
          <a:p>
            <a:pPr marL="0" lvl="1" algn="ctr"/>
            <a:r>
              <a:rPr lang="ru-RU" sz="2400" b="1" dirty="0"/>
              <a:t>Возвратная финансовая помощь (ВФП)</a:t>
            </a:r>
            <a:r>
              <a:rPr lang="ru-RU" sz="2800" b="1" dirty="0"/>
              <a:t> </a:t>
            </a:r>
          </a:p>
          <a:p>
            <a:pPr marL="0" lvl="1" algn="ctr"/>
            <a:r>
              <a:rPr lang="ru-RU" sz="2400" b="1" dirty="0"/>
              <a:t>(111,750,000 дол. США:</a:t>
            </a:r>
          </a:p>
          <a:p>
            <a:pPr marL="0" lvl="1" algn="ctr"/>
            <a:r>
              <a:rPr lang="ru-RU" sz="1600" dirty="0"/>
              <a:t>ОП - 72 млн. дол. США</a:t>
            </a:r>
            <a:endParaRPr lang="en-US" sz="1600" dirty="0"/>
          </a:p>
          <a:p>
            <a:pPr marL="0" lvl="1" algn="ctr"/>
            <a:r>
              <a:rPr lang="ru-RU" sz="1600" dirty="0"/>
              <a:t>ДФ – 39,750,000 дол. США</a:t>
            </a:r>
            <a:r>
              <a:rPr lang="ru-RU" sz="2400" b="1" dirty="0"/>
              <a:t>)</a:t>
            </a:r>
            <a:endParaRPr lang="en-US" sz="2400" b="1" dirty="0"/>
          </a:p>
          <a:p>
            <a:endParaRPr lang="ru-RU" sz="2400" b="1" dirty="0"/>
          </a:p>
          <a:p>
            <a:r>
              <a:rPr lang="ru-RU" sz="2400" b="1" dirty="0"/>
              <a:t>Компонент 1: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1.1 ВФП для </a:t>
            </a:r>
            <a:r>
              <a:rPr lang="ru-RU" sz="2400" dirty="0" err="1"/>
              <a:t>микропредпринимателей</a:t>
            </a:r>
            <a:r>
              <a:rPr lang="ru-RU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1.2 ВФП для МСП.</a:t>
            </a:r>
          </a:p>
        </p:txBody>
      </p:sp>
      <p:sp>
        <p:nvSpPr>
          <p:cNvPr id="16" name="Isosceles Triangle 5">
            <a:extLst>
              <a:ext uri="{FF2B5EF4-FFF2-40B4-BE49-F238E27FC236}">
                <a16:creationId xmlns:a16="http://schemas.microsoft.com/office/drawing/2014/main" id="{331CC649-D560-469D-93E8-165E08FCB874}"/>
              </a:ext>
            </a:extLst>
          </p:cNvPr>
          <p:cNvSpPr/>
          <p:nvPr/>
        </p:nvSpPr>
        <p:spPr>
          <a:xfrm>
            <a:off x="314961" y="58722"/>
            <a:ext cx="11490959" cy="1652167"/>
          </a:xfrm>
          <a:prstGeom prst="triangle">
            <a:avLst>
              <a:gd name="adj" fmla="val 49194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wrap="square" tIns="0" rIns="0" bIns="67500" rtlCol="0" anchor="t" anchorCtr="0">
            <a:noAutofit/>
          </a:bodyPr>
          <a:lstStyle/>
          <a:p>
            <a:pPr lvl="0" algn="ctr">
              <a:defRPr/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Экстренная поддержка ММСП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(</a:t>
            </a: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150 млн дол. США: 100 млн. дол. США + </a:t>
            </a:r>
          </a:p>
          <a:p>
            <a:pPr lvl="0" algn="ctr">
              <a:defRPr/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ДФ 50 млн. дол. США) </a:t>
            </a:r>
          </a:p>
          <a:p>
            <a:pPr lvl="0" algn="ctr">
              <a:defRPr/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5A4B00-225F-4B95-88D8-CB845081AA71}"/>
              </a:ext>
            </a:extLst>
          </p:cNvPr>
          <p:cNvSpPr/>
          <p:nvPr/>
        </p:nvSpPr>
        <p:spPr>
          <a:xfrm>
            <a:off x="262629" y="1727368"/>
            <a:ext cx="11666742" cy="4537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Цель проекта –  оказание поддержки предпринимателям малого и среднего бизнеса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973B2F-3BA8-40B0-8482-9853DB313692}"/>
              </a:ext>
            </a:extLst>
          </p:cNvPr>
          <p:cNvSpPr/>
          <p:nvPr/>
        </p:nvSpPr>
        <p:spPr>
          <a:xfrm>
            <a:off x="6032058" y="2292791"/>
            <a:ext cx="5773862" cy="41299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marL="0" lvl="1" algn="ctr"/>
            <a:r>
              <a:rPr lang="ru-RU" sz="2400" b="1" dirty="0"/>
              <a:t>Компонент</a:t>
            </a:r>
            <a:r>
              <a:rPr lang="en-US" sz="2400" b="1" dirty="0"/>
              <a:t> 2</a:t>
            </a:r>
            <a:r>
              <a:rPr lang="en-US" sz="2800" b="1" dirty="0"/>
              <a:t> </a:t>
            </a:r>
            <a:endParaRPr lang="ru-RU" sz="2800" b="1" dirty="0"/>
          </a:p>
          <a:p>
            <a:pPr marL="0" lvl="1" algn="ctr"/>
            <a:r>
              <a:rPr lang="ru-RU" sz="2400" b="1" dirty="0"/>
              <a:t>Механизм распределения </a:t>
            </a:r>
          </a:p>
          <a:p>
            <a:pPr marL="0" lvl="1" algn="ctr"/>
            <a:r>
              <a:rPr lang="ru-RU" sz="2400" b="1" dirty="0"/>
              <a:t>портфельных рисков (МРПР)</a:t>
            </a:r>
          </a:p>
          <a:p>
            <a:pPr marL="0" lvl="1" algn="ctr"/>
            <a:r>
              <a:rPr lang="ru-RU" sz="2400" b="1" dirty="0"/>
              <a:t>(31,933,900 дол. США:</a:t>
            </a:r>
          </a:p>
          <a:p>
            <a:pPr marL="0" lvl="1" algn="ctr"/>
            <a:r>
              <a:rPr lang="ru-RU" sz="1600" dirty="0"/>
              <a:t>ОП - 2</a:t>
            </a:r>
            <a:r>
              <a:rPr lang="en-US" sz="1600" dirty="0"/>
              <a:t>4 </a:t>
            </a:r>
            <a:r>
              <a:rPr lang="ru-RU" sz="1600" dirty="0"/>
              <a:t>млн. дол. США</a:t>
            </a:r>
          </a:p>
          <a:p>
            <a:pPr marL="0" lvl="1" algn="ctr"/>
            <a:r>
              <a:rPr lang="ru-RU" sz="1600" dirty="0"/>
              <a:t>ДФ – 7,933,900 дол. США</a:t>
            </a:r>
            <a:r>
              <a:rPr lang="en-US" sz="2400" b="1" dirty="0"/>
              <a:t>)</a:t>
            </a:r>
          </a:p>
          <a:p>
            <a:r>
              <a:rPr lang="ru-RU" sz="2400" b="1" dirty="0"/>
              <a:t>Компонент 2: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Финансирование новых и действующих кредитов;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Финансирование реструктуризированных кредитов.</a:t>
            </a:r>
            <a:endParaRPr lang="en-US" sz="1200" dirty="0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36210C69-55B9-5C88-5ED3-216DA728E44A}"/>
              </a:ext>
            </a:extLst>
          </p:cNvPr>
          <p:cNvSpPr/>
          <p:nvPr/>
        </p:nvSpPr>
        <p:spPr>
          <a:xfrm>
            <a:off x="386079" y="6422772"/>
            <a:ext cx="11419841" cy="376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Срок проекта (с учетом дополнительного финансирования) – до июня 2027 г.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73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8B6D3DC-FA9C-5339-E94C-162F12EB17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979068"/>
              </p:ext>
            </p:extLst>
          </p:nvPr>
        </p:nvGraphicFramePr>
        <p:xfrm>
          <a:off x="353034" y="1129030"/>
          <a:ext cx="11333526" cy="5640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469">
                  <a:extLst>
                    <a:ext uri="{9D8B030D-6E8A-4147-A177-3AD203B41FA5}">
                      <a16:colId xmlns:a16="http://schemas.microsoft.com/office/drawing/2014/main" val="1437136348"/>
                    </a:ext>
                  </a:extLst>
                </a:gridCol>
                <a:gridCol w="4563611">
                  <a:extLst>
                    <a:ext uri="{9D8B030D-6E8A-4147-A177-3AD203B41FA5}">
                      <a16:colId xmlns:a16="http://schemas.microsoft.com/office/drawing/2014/main" val="3356073527"/>
                    </a:ext>
                  </a:extLst>
                </a:gridCol>
                <a:gridCol w="4840446">
                  <a:extLst>
                    <a:ext uri="{9D8B030D-6E8A-4147-A177-3AD203B41FA5}">
                      <a16:colId xmlns:a16="http://schemas.microsoft.com/office/drawing/2014/main" val="2015818344"/>
                    </a:ext>
                  </a:extLst>
                </a:gridCol>
              </a:tblGrid>
              <a:tr h="971691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2000" dirty="0"/>
                        <a:t>1.1 </a:t>
                      </a:r>
                    </a:p>
                    <a:p>
                      <a:pPr algn="ctr"/>
                      <a:r>
                        <a:rPr lang="ky-KG" sz="2000" dirty="0"/>
                        <a:t>(микропредприниматели)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2000" dirty="0"/>
                        <a:t>1.2 </a:t>
                      </a:r>
                    </a:p>
                    <a:p>
                      <a:pPr algn="ctr"/>
                      <a:r>
                        <a:rPr lang="ky-KG" sz="2000" dirty="0"/>
                        <a:t>(малые и средние предприятия)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57002"/>
                  </a:ext>
                </a:extLst>
              </a:tr>
              <a:tr h="1051342">
                <a:tc>
                  <a:txBody>
                    <a:bodyPr/>
                    <a:lstStyle/>
                    <a:p>
                      <a:pPr algn="ctr"/>
                      <a:r>
                        <a:rPr lang="ky-KG" sz="2000" dirty="0"/>
                        <a:t>Целевая группа и сумма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Индивидуальные Предприниматели</a:t>
                      </a:r>
                      <a:r>
                        <a:rPr lang="ru-RU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(годовой </a:t>
                      </a:r>
                      <a:r>
                        <a:rPr lang="ky-KG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оборот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превышает 8 млн. сом).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Максимальная сумма –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млн сом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ИП и юридические лица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(годовой оборот не превышают 30 млн сом).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Максимальная сумма –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млн сом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3240080"/>
                  </a:ext>
                </a:extLst>
              </a:tr>
              <a:tr h="432906">
                <a:tc rowSpan="4">
                  <a:txBody>
                    <a:bodyPr/>
                    <a:lstStyle/>
                    <a:p>
                      <a:pPr algn="ctr"/>
                      <a:r>
                        <a:rPr lang="ky-KG" sz="2200" dirty="0"/>
                        <a:t>Условия</a:t>
                      </a:r>
                      <a:endParaRPr lang="ru-RU" sz="2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ky-KG" sz="2200" b="1" dirty="0"/>
                        <a:t>Процентная ставка 0%</a:t>
                      </a:r>
                      <a:endParaRPr lang="ru-RU" sz="2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144489"/>
                  </a:ext>
                </a:extLst>
              </a:tr>
              <a:tr h="432906">
                <a:tc v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2200" dirty="0"/>
                        <a:t>Выдача на 36 месяцев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11325"/>
                  </a:ext>
                </a:extLst>
              </a:tr>
              <a:tr h="432906">
                <a:tc vMerge="1"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2200" dirty="0"/>
                        <a:t>Активная деятельность предпринимателя – не менее 6 месяцев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137916"/>
                  </a:ext>
                </a:extLst>
              </a:tr>
              <a:tr h="432906">
                <a:tc vMerge="1"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2200" dirty="0"/>
                        <a:t>Возможность предоставления льготного периода до 3-х месяцев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911801"/>
                  </a:ext>
                </a:extLst>
              </a:tr>
              <a:tr h="1113186">
                <a:tc>
                  <a:txBody>
                    <a:bodyPr/>
                    <a:lstStyle/>
                    <a:p>
                      <a:pPr algn="ctr"/>
                      <a:r>
                        <a:rPr lang="ky-KG" sz="2200" dirty="0"/>
                        <a:t>Целевое назначение</a:t>
                      </a:r>
                      <a:endParaRPr lang="ru-RU" sz="2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ky-KG" sz="2200" dirty="0"/>
                        <a:t>Инвестиционное финансирование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ky-KG" sz="2200" dirty="0"/>
                        <a:t>Операционный оборотный капитал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ky-KG" sz="2200" dirty="0"/>
                        <a:t>Операционные расходы</a:t>
                      </a:r>
                      <a:endParaRPr lang="ru-RU" sz="2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289778"/>
                  </a:ext>
                </a:extLst>
              </a:tr>
              <a:tr h="773046"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2200" b="1" dirty="0"/>
                        <a:t>Сельское хозяйство не финансируется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2200" b="0" u="none" dirty="0"/>
                        <a:t>(первичное: растениеводство, животноводство, рыболовство и т.п.)</a:t>
                      </a:r>
                      <a:endParaRPr lang="ru-RU" sz="2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384382"/>
                  </a:ext>
                </a:extLst>
              </a:tr>
            </a:tbl>
          </a:graphicData>
        </a:graphic>
      </p:graphicFrame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9F477CC-257F-CAC7-84B0-BC5899AF3FE1}"/>
              </a:ext>
            </a:extLst>
          </p:cNvPr>
          <p:cNvSpPr/>
          <p:nvPr/>
        </p:nvSpPr>
        <p:spPr>
          <a:xfrm>
            <a:off x="274318" y="0"/>
            <a:ext cx="11490959" cy="1129030"/>
          </a:xfrm>
          <a:prstGeom prst="triangle">
            <a:avLst>
              <a:gd name="adj" fmla="val 49404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wrap="square" tIns="0" rIns="0" bIns="67500" rtlCol="0" anchor="t" anchorCtr="0">
            <a:noAutofit/>
          </a:bodyPr>
          <a:lstStyle/>
          <a:p>
            <a:pPr lvl="0"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Возвратная финансовая помощь</a:t>
            </a:r>
            <a:endParaRPr lang="en-US" b="1" dirty="0"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4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8F8B324-A8A1-896F-2D6D-33AB65669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318" y="1129030"/>
            <a:ext cx="2712163" cy="523601"/>
          </a:xfrm>
        </p:spPr>
        <p:txBody>
          <a:bodyPr>
            <a:noAutofit/>
          </a:bodyPr>
          <a:lstStyle/>
          <a:p>
            <a:r>
              <a:rPr lang="ru-RU" sz="2800" u="sng" dirty="0"/>
              <a:t>Категория 1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9B86B15-C89D-AFF3-C167-DED4DCB8B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0888" y="1895003"/>
            <a:ext cx="11534389" cy="486156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33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Предприниматели, действующие на основании патента:</a:t>
            </a:r>
            <a:endParaRPr lang="en-US" sz="33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ru-RU" sz="33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3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Паспорта, документы по семейному положению </a:t>
            </a:r>
            <a:endParaRPr lang="en-US" sz="33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300" dirty="0"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ru-RU" sz="3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(свидетельство о браке , о разводе)</a:t>
            </a:r>
          </a:p>
          <a:p>
            <a:pPr>
              <a:spcBef>
                <a:spcPts val="0"/>
              </a:spcBef>
            </a:pPr>
            <a:r>
              <a:rPr lang="ru-RU" sz="3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Патенты с квитанцией (6 штук, включая действующий патент на момент рассмотрения и выдачи кредита).</a:t>
            </a:r>
          </a:p>
          <a:p>
            <a:pPr>
              <a:spcBef>
                <a:spcPts val="0"/>
              </a:spcBef>
            </a:pPr>
            <a:r>
              <a:rPr lang="ru-RU" sz="3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Другие документы по бизнесу (</a:t>
            </a:r>
            <a:r>
              <a:rPr lang="ky-KG" sz="3300" dirty="0">
                <a:latin typeface="Calibri" panose="020F0502020204030204" pitchFamily="34" charset="0"/>
                <a:ea typeface="Calibri" panose="020F0502020204030204" pitchFamily="34" charset="0"/>
              </a:rPr>
              <a:t>при необходимости</a:t>
            </a:r>
            <a:r>
              <a:rPr lang="ru-RU" sz="3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для составления корректного фин. анализа.</a:t>
            </a:r>
          </a:p>
          <a:p>
            <a:pPr>
              <a:spcBef>
                <a:spcPts val="0"/>
              </a:spcBef>
            </a:pPr>
            <a:r>
              <a:rPr lang="ru-RU" sz="3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  Внутренние документы банка ( подписываются при написании заявки: анкета, заявка, согласие на проверку данных в ГРС)</a:t>
            </a:r>
          </a:p>
          <a:p>
            <a:pPr>
              <a:spcBef>
                <a:spcPts val="0"/>
              </a:spcBef>
            </a:pPr>
            <a:r>
              <a:rPr lang="ru-RU" sz="3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Документы по </a:t>
            </a:r>
            <a:r>
              <a:rPr lang="ky-KG" sz="3300" dirty="0">
                <a:latin typeface="Calibri" panose="020F0502020204030204" pitchFamily="34" charset="0"/>
                <a:ea typeface="Calibri" panose="020F0502020204030204" pitchFamily="34" charset="0"/>
              </a:rPr>
              <a:t>обеспечению </a:t>
            </a:r>
            <a:r>
              <a:rPr lang="ru-RU" sz="3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(документы поручителя/правоустанавливающие документы залога)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B0CE9D-1A1E-2CF5-07A2-CC65BF88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3136-DE9E-447D-A150-BBBB22ECD286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Isosceles Triangle 5">
            <a:extLst>
              <a:ext uri="{FF2B5EF4-FFF2-40B4-BE49-F238E27FC236}">
                <a16:creationId xmlns:a16="http://schemas.microsoft.com/office/drawing/2014/main" id="{092D1F89-21F3-9415-0144-2B25DAA2C295}"/>
              </a:ext>
            </a:extLst>
          </p:cNvPr>
          <p:cNvSpPr/>
          <p:nvPr/>
        </p:nvSpPr>
        <p:spPr>
          <a:xfrm>
            <a:off x="274318" y="0"/>
            <a:ext cx="11490959" cy="1129030"/>
          </a:xfrm>
          <a:prstGeom prst="triangle">
            <a:avLst>
              <a:gd name="adj" fmla="val 49404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wrap="square" tIns="0" rIns="0" bIns="67500" rtlCol="0" anchor="t" anchorCtr="0">
            <a:noAutofit/>
          </a:bodyPr>
          <a:lstStyle/>
          <a:p>
            <a:pPr lvl="0"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Необходимые документы</a:t>
            </a:r>
            <a:endParaRPr lang="en-US" b="1" dirty="0"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86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14">
            <a:extLst>
              <a:ext uri="{FF2B5EF4-FFF2-40B4-BE49-F238E27FC236}">
                <a16:creationId xmlns:a16="http://schemas.microsoft.com/office/drawing/2014/main" id="{F6EC545F-6D36-BC08-D0AD-0238BE486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23" y="1825625"/>
            <a:ext cx="5961077" cy="4835234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</a:t>
            </a:r>
            <a:r>
              <a:rPr lang="ru-RU" sz="3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редприниматели, действующие на основании  ИП / свидетельства:</a:t>
            </a:r>
            <a:endParaRPr lang="en-US" sz="3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Паспорта, документы по семейному положению ( свидетельство о браке, о разводе)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Документы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ru-RU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подтверждающие оплату налогов минимум за 6 месяцев активной деятельности (акт сверки и т.п)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Справка с налоговой и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соц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фонда</a:t>
            </a:r>
            <a:r>
              <a:rPr lang="ru-RU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об отсутствии задолженности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Другие документы по бизнесу (договора аренды, поставки и т.п) для составления корректного фин. Анализа заемщика.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 Внутренние документы банка (подписываются при написании заявки (анкета, заявка, согласие на проверку данных в ГРС)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6.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Документы по </a:t>
            </a:r>
            <a:r>
              <a:rPr lang="ky-KG" sz="2800" dirty="0">
                <a:latin typeface="Calibri" panose="020F0502020204030204" pitchFamily="34" charset="0"/>
                <a:ea typeface="Calibri" panose="020F0502020204030204" pitchFamily="34" charset="0"/>
              </a:rPr>
              <a:t>обеспечению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(документы поручителя/правоустанавливающие документы залога)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E2EE4C1-425D-1BC1-B03F-A81BA92AB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99559" cy="4895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Юр.лица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Уставные документы общества, 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</a:rPr>
              <a:t>Р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ешение общества об обращении в банк, о назначении ответственного лица (если требуется).</a:t>
            </a:r>
          </a:p>
          <a:p>
            <a:pPr>
              <a:spcBef>
                <a:spcPts val="0"/>
              </a:spcBef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Финансовая отчетность общества</a:t>
            </a:r>
          </a:p>
          <a:p>
            <a:pPr>
              <a:spcBef>
                <a:spcPts val="0"/>
              </a:spcBef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Документы подтверждающие оплату налогов минимум за 6 месяцев активной деятельности (акт сверки и т.п)</a:t>
            </a:r>
          </a:p>
          <a:p>
            <a:pPr>
              <a:spcBef>
                <a:spcPts val="0"/>
              </a:spcBef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Справка с налоговой и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соц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фонда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об отсутствии задолженности 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Документы по </a:t>
            </a:r>
            <a:r>
              <a:rPr lang="ky-KG" sz="2000" dirty="0">
                <a:latin typeface="Calibri" panose="020F0502020204030204" pitchFamily="34" charset="0"/>
                <a:ea typeface="Calibri" panose="020F0502020204030204" pitchFamily="34" charset="0"/>
              </a:rPr>
              <a:t>обеспечению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(документы поручителя/правоустанавливающие документы залога)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ru-RU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 Внутренние документы банка (подписываются при заполнении заявки: анкета, заявка, согласие на проверку данных в ГРС)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B0CE9D-1A1E-2CF5-07A2-CC65BF88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3136-DE9E-447D-A150-BBBB22ECD286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Isosceles Triangle 5">
            <a:extLst>
              <a:ext uri="{FF2B5EF4-FFF2-40B4-BE49-F238E27FC236}">
                <a16:creationId xmlns:a16="http://schemas.microsoft.com/office/drawing/2014/main" id="{092D1F89-21F3-9415-0144-2B25DAA2C295}"/>
              </a:ext>
            </a:extLst>
          </p:cNvPr>
          <p:cNvSpPr/>
          <p:nvPr/>
        </p:nvSpPr>
        <p:spPr>
          <a:xfrm>
            <a:off x="274318" y="0"/>
            <a:ext cx="11490959" cy="1129030"/>
          </a:xfrm>
          <a:prstGeom prst="triangle">
            <a:avLst>
              <a:gd name="adj" fmla="val 49404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wrap="square" tIns="0" rIns="0" bIns="67500" rtlCol="0" anchor="t" anchorCtr="0">
            <a:noAutofit/>
          </a:bodyPr>
          <a:lstStyle/>
          <a:p>
            <a:pPr lvl="0"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Необходимые документы</a:t>
            </a:r>
            <a:endParaRPr lang="en-US" b="1" dirty="0"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54C925-AFD8-67DA-4B84-F055A034B218}"/>
              </a:ext>
            </a:extLst>
          </p:cNvPr>
          <p:cNvSpPr txBox="1">
            <a:spLocks/>
          </p:cNvSpPr>
          <p:nvPr/>
        </p:nvSpPr>
        <p:spPr>
          <a:xfrm>
            <a:off x="3504406" y="1308417"/>
            <a:ext cx="5183188" cy="517208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9600" u="sng" dirty="0"/>
              <a:t>Категория 2</a:t>
            </a:r>
            <a:endParaRPr lang="ru-RU" sz="1800" u="sng" dirty="0"/>
          </a:p>
        </p:txBody>
      </p:sp>
    </p:spTree>
    <p:extLst>
      <p:ext uri="{BB962C8B-B14F-4D97-AF65-F5344CB8AC3E}">
        <p14:creationId xmlns:p14="http://schemas.microsoft.com/office/powerpoint/2010/main" val="772041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Box 7">
            <a:extLst>
              <a:ext uri="{FF2B5EF4-FFF2-40B4-BE49-F238E27FC236}">
                <a16:creationId xmlns:a16="http://schemas.microsoft.com/office/drawing/2014/main" id="{8483B6BC-05F9-4972-889C-05434A117ED9}"/>
              </a:ext>
            </a:extLst>
          </p:cNvPr>
          <p:cNvSpPr txBox="1"/>
          <p:nvPr/>
        </p:nvSpPr>
        <p:spPr>
          <a:xfrm>
            <a:off x="9373035" y="3467711"/>
            <a:ext cx="146546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i="1" dirty="0"/>
              <a:t>Фаза подачи заявки</a:t>
            </a:r>
            <a:endParaRPr lang="en-US" sz="1100" b="1" i="1" dirty="0"/>
          </a:p>
          <a:p>
            <a:endParaRPr lang="en-US" sz="1100" b="1" i="1" dirty="0"/>
          </a:p>
          <a:p>
            <a:endParaRPr lang="ru-RU" sz="1100" b="1" i="1" dirty="0"/>
          </a:p>
          <a:p>
            <a:r>
              <a:rPr lang="ru-RU" sz="1100" b="1" i="1" dirty="0"/>
              <a:t>Фаза выплат</a:t>
            </a:r>
            <a:endParaRPr lang="en-US" sz="1100" b="1" i="1" dirty="0"/>
          </a:p>
          <a:p>
            <a:endParaRPr lang="en-US" sz="1100" b="1" i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E36ACD-053A-4509-9708-B5027FDE4FDE}"/>
              </a:ext>
            </a:extLst>
          </p:cNvPr>
          <p:cNvSpPr txBox="1">
            <a:spLocks/>
          </p:cNvSpPr>
          <p:nvPr/>
        </p:nvSpPr>
        <p:spPr>
          <a:xfrm>
            <a:off x="-6417" y="490697"/>
            <a:ext cx="12369800" cy="5741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500" b="1" dirty="0">
                <a:latin typeface="Calibri" panose="020F0502020204030204" pitchFamily="34" charset="0"/>
                <a:cs typeface="Calibri" panose="020F0502020204030204" pitchFamily="34" charset="0"/>
              </a:rPr>
              <a:t>Подкомпонент 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ru-RU" sz="2500" b="1" dirty="0">
                <a:latin typeface="Calibri" panose="020F0502020204030204" pitchFamily="34" charset="0"/>
                <a:cs typeface="Calibri" panose="020F0502020204030204" pitchFamily="34" charset="0"/>
              </a:rPr>
              <a:t>Возвратная финансовая помощь для ММСП (111 750 000 дол. США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ru-RU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500" b="1" dirty="0">
                <a:latin typeface="Calibri" panose="020F0502020204030204" pitchFamily="34" charset="0"/>
                <a:cs typeface="Calibri" panose="020F0502020204030204" pitchFamily="34" charset="0"/>
              </a:rPr>
              <a:t>Схема по выдаче ВФП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A8EC99B-F9DF-429E-B27E-14C7D4415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7447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BDCF8A95-A771-48E4-95C6-33E5ECFBCD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99" y="2409848"/>
            <a:ext cx="767775" cy="767775"/>
          </a:xfrm>
          <a:prstGeom prst="rect">
            <a:avLst/>
          </a:prstGeom>
        </p:spPr>
      </p:pic>
      <p:sp>
        <p:nvSpPr>
          <p:cNvPr id="12" name="TextBox 32">
            <a:extLst>
              <a:ext uri="{FF2B5EF4-FFF2-40B4-BE49-F238E27FC236}">
                <a16:creationId xmlns:a16="http://schemas.microsoft.com/office/drawing/2014/main" id="{F3F762B4-13B0-4C84-A6F6-C525001BE66C}"/>
              </a:ext>
            </a:extLst>
          </p:cNvPr>
          <p:cNvSpPr txBox="1"/>
          <p:nvPr/>
        </p:nvSpPr>
        <p:spPr>
          <a:xfrm>
            <a:off x="8618611" y="2131852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i="1" dirty="0"/>
              <a:t>МФ/ОУКЛ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A7578BE3-94AB-DB4C-9F97-97AB917C15BE}"/>
              </a:ext>
            </a:extLst>
          </p:cNvPr>
          <p:cNvSpPr txBox="1"/>
          <p:nvPr/>
        </p:nvSpPr>
        <p:spPr>
          <a:xfrm>
            <a:off x="2052457" y="3255843"/>
            <a:ext cx="15279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i="1" dirty="0"/>
              <a:t>    Предприниматель</a:t>
            </a:r>
            <a:r>
              <a:rPr lang="x-none" sz="1100" b="1" i="1" dirty="0">
                <a:latin typeface="Broadway" panose="04040905080B02020502" pitchFamily="82" charset="0"/>
              </a:rPr>
              <a:t> 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96DBBD-7871-3E44-B659-B703118A5E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89" y="968968"/>
            <a:ext cx="539060" cy="297690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87A9CF12-B01C-7D49-9377-E833DD005D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29" y="1446959"/>
            <a:ext cx="669355" cy="669355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67F7D30A-BA01-A043-8275-D6B2C7CA08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47" y="2035429"/>
            <a:ext cx="297690" cy="29769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47717C6-FF53-A24E-B85D-29275FA69E18}"/>
              </a:ext>
            </a:extLst>
          </p:cNvPr>
          <p:cNvCxnSpPr>
            <a:cxnSpLocks/>
            <a:endCxn id="15" idx="2"/>
          </p:cNvCxnSpPr>
          <p:nvPr/>
        </p:nvCxnSpPr>
        <p:spPr>
          <a:xfrm flipH="1" flipV="1">
            <a:off x="3749219" y="1266658"/>
            <a:ext cx="1171266" cy="1204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729B35F-ED4A-3346-B9EA-804F89C13B59}"/>
              </a:ext>
            </a:extLst>
          </p:cNvPr>
          <p:cNvCxnSpPr>
            <a:cxnSpLocks/>
            <a:stCxn id="17" idx="2"/>
            <a:endCxn id="14" idx="0"/>
          </p:cNvCxnSpPr>
          <p:nvPr/>
        </p:nvCxnSpPr>
        <p:spPr>
          <a:xfrm>
            <a:off x="2773592" y="2333119"/>
            <a:ext cx="42856" cy="9227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95FB8-11AC-D848-8A68-27C3CE9A7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6" y="3492837"/>
            <a:ext cx="823223" cy="823223"/>
          </a:xfrm>
          <a:prstGeom prst="rect">
            <a:avLst/>
          </a:prstGeom>
        </p:spPr>
      </p:pic>
      <p:sp>
        <p:nvSpPr>
          <p:cNvPr id="29" name="TextBox 7">
            <a:extLst>
              <a:ext uri="{FF2B5EF4-FFF2-40B4-BE49-F238E27FC236}">
                <a16:creationId xmlns:a16="http://schemas.microsoft.com/office/drawing/2014/main" id="{D4562716-9936-9E49-BAD0-B35AD5A12E83}"/>
              </a:ext>
            </a:extLst>
          </p:cNvPr>
          <p:cNvSpPr txBox="1"/>
          <p:nvPr/>
        </p:nvSpPr>
        <p:spPr>
          <a:xfrm>
            <a:off x="5039043" y="2341474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i="1" dirty="0"/>
              <a:t>ОАВ</a:t>
            </a:r>
            <a:endParaRPr lang="x-none" sz="1100" b="1" i="1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D891775-D106-6E4C-A5AF-717113B0B786}"/>
              </a:ext>
            </a:extLst>
          </p:cNvPr>
          <p:cNvCxnSpPr>
            <a:cxnSpLocks/>
          </p:cNvCxnSpPr>
          <p:nvPr/>
        </p:nvCxnSpPr>
        <p:spPr>
          <a:xfrm>
            <a:off x="3952607" y="1255152"/>
            <a:ext cx="1082306" cy="1101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9">
            <a:extLst>
              <a:ext uri="{FF2B5EF4-FFF2-40B4-BE49-F238E27FC236}">
                <a16:creationId xmlns:a16="http://schemas.microsoft.com/office/drawing/2014/main" id="{3B829A8F-5A56-9C44-8E4D-03DA43F645E6}"/>
              </a:ext>
            </a:extLst>
          </p:cNvPr>
          <p:cNvSpPr txBox="1"/>
          <p:nvPr/>
        </p:nvSpPr>
        <p:spPr>
          <a:xfrm>
            <a:off x="3616842" y="1384298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запрос</a:t>
            </a:r>
            <a:endParaRPr lang="x-none" sz="1200" dirty="0"/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FDD6C929-3066-B24F-99BB-94517C547952}"/>
              </a:ext>
            </a:extLst>
          </p:cNvPr>
          <p:cNvSpPr txBox="1"/>
          <p:nvPr/>
        </p:nvSpPr>
        <p:spPr>
          <a:xfrm>
            <a:off x="4051864" y="1511234"/>
            <a:ext cx="5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ответ</a:t>
            </a:r>
            <a:endParaRPr lang="x-none" sz="1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702AE5-A1A2-4543-AB0C-481B499229D1}"/>
              </a:ext>
            </a:extLst>
          </p:cNvPr>
          <p:cNvSpPr/>
          <p:nvPr/>
        </p:nvSpPr>
        <p:spPr>
          <a:xfrm>
            <a:off x="2914142" y="2427785"/>
            <a:ext cx="26568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43DA532-3F4A-104E-883E-D7DB80CB479F}"/>
              </a:ext>
            </a:extLst>
          </p:cNvPr>
          <p:cNvSpPr/>
          <p:nvPr/>
        </p:nvSpPr>
        <p:spPr>
          <a:xfrm>
            <a:off x="3715461" y="2917188"/>
            <a:ext cx="26568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3BB85E-9A15-9F49-83A8-7BC8E873E44D}"/>
              </a:ext>
            </a:extLst>
          </p:cNvPr>
          <p:cNvSpPr/>
          <p:nvPr/>
        </p:nvSpPr>
        <p:spPr>
          <a:xfrm>
            <a:off x="4015597" y="854030"/>
            <a:ext cx="26568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D02A23-30F1-C547-84E7-10A42242125D}"/>
              </a:ext>
            </a:extLst>
          </p:cNvPr>
          <p:cNvSpPr/>
          <p:nvPr/>
        </p:nvSpPr>
        <p:spPr>
          <a:xfrm>
            <a:off x="6934200" y="2020653"/>
            <a:ext cx="26568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0B36B65-8F15-0D41-BBB8-B282057EBE39}"/>
              </a:ext>
            </a:extLst>
          </p:cNvPr>
          <p:cNvCxnSpPr>
            <a:cxnSpLocks/>
          </p:cNvCxnSpPr>
          <p:nvPr/>
        </p:nvCxnSpPr>
        <p:spPr>
          <a:xfrm flipV="1">
            <a:off x="3334297" y="2882397"/>
            <a:ext cx="1566605" cy="8769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26">
            <a:extLst>
              <a:ext uri="{FF2B5EF4-FFF2-40B4-BE49-F238E27FC236}">
                <a16:creationId xmlns:a16="http://schemas.microsoft.com/office/drawing/2014/main" id="{BA494A0A-A475-8D44-817D-A915AB5F961B}"/>
              </a:ext>
            </a:extLst>
          </p:cNvPr>
          <p:cNvSpPr txBox="1"/>
          <p:nvPr/>
        </p:nvSpPr>
        <p:spPr>
          <a:xfrm>
            <a:off x="855339" y="5346766"/>
            <a:ext cx="6976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ru-RU" sz="1100" b="1" i="1" dirty="0"/>
              <a:t>Бенефициары готовят документы.				</a:t>
            </a:r>
          </a:p>
          <a:p>
            <a:pPr marL="342900" indent="-342900">
              <a:buAutoNum type="arabicPeriod"/>
            </a:pPr>
            <a:r>
              <a:rPr lang="ru-RU" sz="1100" b="1" i="1" dirty="0"/>
              <a:t>Бенефициары подают заявку на ВФП.</a:t>
            </a:r>
          </a:p>
          <a:p>
            <a:pPr marL="342900" indent="-342900">
              <a:buAutoNum type="arabicPeriod"/>
            </a:pPr>
            <a:r>
              <a:rPr lang="ru-RU" sz="1100" b="1" i="1" dirty="0"/>
              <a:t>Проверка кредитной истории.</a:t>
            </a:r>
          </a:p>
          <a:p>
            <a:pPr marL="342900" indent="-342900">
              <a:buAutoNum type="arabicPeriod"/>
            </a:pPr>
            <a:r>
              <a:rPr lang="ru-RU" sz="1100" b="1" i="1" dirty="0"/>
              <a:t>Отобранный администратор по выплатам (ОАВ) проверяет комплектность заявки и выплачивает ВФП.</a:t>
            </a:r>
          </a:p>
          <a:p>
            <a:pPr marL="342900" indent="-342900">
              <a:buFontTx/>
              <a:buAutoNum type="arabicPeriod"/>
            </a:pPr>
            <a:r>
              <a:rPr lang="ru-RU" sz="1100" b="1" i="1" dirty="0"/>
              <a:t>МФ/ОУКЛ перечисляет транши на ежемесячной основе.</a:t>
            </a:r>
          </a:p>
        </p:txBody>
      </p:sp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B788CCEF-A7C7-4E54-BF73-85BB926EFA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49" y="2787626"/>
            <a:ext cx="297690" cy="297690"/>
          </a:xfrm>
          <a:prstGeom prst="rect">
            <a:avLst/>
          </a:prstGeom>
        </p:spPr>
      </p:pic>
      <p:pic>
        <p:nvPicPr>
          <p:cNvPr id="64" name="Picture 63" descr="A picture containing plate&#10;&#10;Description automatically generated">
            <a:extLst>
              <a:ext uri="{FF2B5EF4-FFF2-40B4-BE49-F238E27FC236}">
                <a16:creationId xmlns:a16="http://schemas.microsoft.com/office/drawing/2014/main" id="{D30BB5DE-A6C7-4F59-9156-14E5D92C48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012522" y="2588216"/>
            <a:ext cx="589407" cy="589407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82F6B39-DDAC-4FD5-880E-FDD8913C9F94}"/>
              </a:ext>
            </a:extLst>
          </p:cNvPr>
          <p:cNvCxnSpPr>
            <a:cxnSpLocks/>
          </p:cNvCxnSpPr>
          <p:nvPr/>
        </p:nvCxnSpPr>
        <p:spPr>
          <a:xfrm flipH="1">
            <a:off x="5874804" y="2896854"/>
            <a:ext cx="2268567" cy="127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0" name="Picture 79" descr="A close up of a logo&#10;&#10;Description automatically generated">
            <a:extLst>
              <a:ext uri="{FF2B5EF4-FFF2-40B4-BE49-F238E27FC236}">
                <a16:creationId xmlns:a16="http://schemas.microsoft.com/office/drawing/2014/main" id="{7E9D797F-3C28-4396-A2DE-B1F245ACD3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583325" y="2150497"/>
            <a:ext cx="297690" cy="277287"/>
          </a:xfrm>
          <a:prstGeom prst="rect">
            <a:avLst/>
          </a:prstGeom>
        </p:spPr>
      </p:pic>
      <p:pic>
        <p:nvPicPr>
          <p:cNvPr id="82" name="Picture 81" descr="A close up of a logo&#10;&#10;Description automatically generated">
            <a:extLst>
              <a:ext uri="{FF2B5EF4-FFF2-40B4-BE49-F238E27FC236}">
                <a16:creationId xmlns:a16="http://schemas.microsoft.com/office/drawing/2014/main" id="{1812BB36-78AB-4BC8-89D8-97536F1361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681659" y="3096013"/>
            <a:ext cx="327429" cy="327429"/>
          </a:xfrm>
          <a:prstGeom prst="rect">
            <a:avLst/>
          </a:prstGeom>
        </p:spPr>
      </p:pic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C3CCA36-A05C-4DFC-A6C3-53F19F9AEB02}"/>
              </a:ext>
            </a:extLst>
          </p:cNvPr>
          <p:cNvCxnSpPr>
            <a:cxnSpLocks/>
          </p:cNvCxnSpPr>
          <p:nvPr/>
        </p:nvCxnSpPr>
        <p:spPr>
          <a:xfrm flipH="1">
            <a:off x="3426298" y="3191381"/>
            <a:ext cx="1502949" cy="8642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F5AE93E2-4AC1-429B-ACE0-51A17BF60045}"/>
              </a:ext>
            </a:extLst>
          </p:cNvPr>
          <p:cNvSpPr/>
          <p:nvPr/>
        </p:nvSpPr>
        <p:spPr>
          <a:xfrm>
            <a:off x="4264653" y="3357529"/>
            <a:ext cx="7915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11F1FC68-10C8-4D52-A450-330025BE3D77}"/>
              </a:ext>
            </a:extLst>
          </p:cNvPr>
          <p:cNvCxnSpPr/>
          <p:nvPr/>
        </p:nvCxnSpPr>
        <p:spPr>
          <a:xfrm>
            <a:off x="9406370" y="3834197"/>
            <a:ext cx="13003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16BE2F07-3AA9-4B6E-9E18-C362AA064757}"/>
              </a:ext>
            </a:extLst>
          </p:cNvPr>
          <p:cNvCxnSpPr/>
          <p:nvPr/>
        </p:nvCxnSpPr>
        <p:spPr>
          <a:xfrm>
            <a:off x="9422716" y="4263008"/>
            <a:ext cx="1300369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48202390-1DA2-4643-B73A-2FCA7A0AD345}"/>
              </a:ext>
            </a:extLst>
          </p:cNvPr>
          <p:cNvSpPr/>
          <p:nvPr/>
        </p:nvSpPr>
        <p:spPr>
          <a:xfrm>
            <a:off x="9346139" y="3411553"/>
            <a:ext cx="1491114" cy="1132977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9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E2905-6EFC-4BE2-A72D-D42F637D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51" y="221689"/>
            <a:ext cx="11165747" cy="972531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Подкомпонент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Возвратная финансовая помощь для ММСП (111 750 000 долл. США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b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Схема по возврату ВФП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/>
              <a:t> </a:t>
            </a:r>
            <a:endParaRPr lang="ru-RU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1C30EE9-E48A-421B-A18B-8AD605CDD2C6}"/>
              </a:ext>
            </a:extLst>
          </p:cNvPr>
          <p:cNvSpPr txBox="1"/>
          <p:nvPr/>
        </p:nvSpPr>
        <p:spPr>
          <a:xfrm>
            <a:off x="4736441" y="6492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745DD76-350E-4175-AAE2-58F660439F32}"/>
              </a:ext>
            </a:extLst>
          </p:cNvPr>
          <p:cNvSpPr txBox="1"/>
          <p:nvPr/>
        </p:nvSpPr>
        <p:spPr>
          <a:xfrm>
            <a:off x="7531682" y="2669811"/>
            <a:ext cx="999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МФ/ФКФ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96DBBD-7871-3E44-B659-B703118A5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75" y="1556786"/>
            <a:ext cx="901130" cy="66351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7D93B8B-7169-4EF5-AD20-60A0068F349B}"/>
              </a:ext>
            </a:extLst>
          </p:cNvPr>
          <p:cNvSpPr txBox="1"/>
          <p:nvPr/>
        </p:nvSpPr>
        <p:spPr>
          <a:xfrm>
            <a:off x="1769930" y="4031313"/>
            <a:ext cx="8358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Бенефициар в течение 36 месяцев после получения ВФП погашает </a:t>
            </a:r>
            <a:r>
              <a:rPr lang="ru-RU" dirty="0" err="1"/>
              <a:t>займ</a:t>
            </a:r>
            <a:r>
              <a:rPr lang="ru-RU" dirty="0"/>
              <a:t> в ОАВ.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2DB009-5EE3-4963-BCD6-90209257FF71}"/>
              </a:ext>
            </a:extLst>
          </p:cNvPr>
          <p:cNvSpPr txBox="1"/>
          <p:nvPr/>
        </p:nvSpPr>
        <p:spPr>
          <a:xfrm>
            <a:off x="1744256" y="4624572"/>
            <a:ext cx="8585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2.   Все данные по погашению бенефициаром ВФП, направляются в КИБ «ИШЕНИМ».</a:t>
            </a:r>
          </a:p>
          <a:p>
            <a:r>
              <a:rPr lang="ru-RU" dirty="0"/>
              <a:t>3.   ОАВ в течение 66 месяцев возвращает каждый полученный транш в МФ/ФКФ.</a:t>
            </a:r>
          </a:p>
          <a:p>
            <a:r>
              <a:rPr lang="ru-RU" dirty="0"/>
              <a:t>       * ОАВ несут полный кредитный риск перед МФ КР.</a:t>
            </a:r>
          </a:p>
          <a:p>
            <a:endParaRPr lang="ru-RU" dirty="0"/>
          </a:p>
        </p:txBody>
      </p:sp>
      <p:pic>
        <p:nvPicPr>
          <p:cNvPr id="28" name="Picture 81" descr="A close up of a logo&#10;&#10;Description automatically generated">
            <a:extLst>
              <a:ext uri="{FF2B5EF4-FFF2-40B4-BE49-F238E27FC236}">
                <a16:creationId xmlns:a16="http://schemas.microsoft.com/office/drawing/2014/main" id="{887EEA9C-78A3-4D74-A45E-AE8610F8C1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54070" y="2958029"/>
            <a:ext cx="420864" cy="420864"/>
          </a:xfrm>
          <a:prstGeom prst="rect">
            <a:avLst/>
          </a:prstGeom>
        </p:spPr>
      </p:pic>
      <p:pic>
        <p:nvPicPr>
          <p:cNvPr id="29" name="Picture 63" descr="A picture containing plate&#10;&#10;Description automatically generated">
            <a:extLst>
              <a:ext uri="{FF2B5EF4-FFF2-40B4-BE49-F238E27FC236}">
                <a16:creationId xmlns:a16="http://schemas.microsoft.com/office/drawing/2014/main" id="{D4882A20-F1F3-4C08-BA66-259FDD6310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71683" y="3115697"/>
            <a:ext cx="589407" cy="589407"/>
          </a:xfrm>
          <a:prstGeom prst="rect">
            <a:avLst/>
          </a:prstGeom>
        </p:spPr>
      </p:pic>
      <p:pic>
        <p:nvPicPr>
          <p:cNvPr id="3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27D46F9A-6377-4DFD-8B7E-AB6A20B4B4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21" y="2900973"/>
            <a:ext cx="767775" cy="767775"/>
          </a:xfrm>
          <a:prstGeom prst="rect">
            <a:avLst/>
          </a:prstGeom>
        </p:spPr>
      </p:pic>
      <p:sp>
        <p:nvSpPr>
          <p:cNvPr id="31" name="TextBox 7">
            <a:extLst>
              <a:ext uri="{FF2B5EF4-FFF2-40B4-BE49-F238E27FC236}">
                <a16:creationId xmlns:a16="http://schemas.microsoft.com/office/drawing/2014/main" id="{088BC2DC-35F2-435C-8882-5F711D7272B7}"/>
              </a:ext>
            </a:extLst>
          </p:cNvPr>
          <p:cNvSpPr txBox="1"/>
          <p:nvPr/>
        </p:nvSpPr>
        <p:spPr>
          <a:xfrm>
            <a:off x="4537687" y="2711563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i="1" dirty="0"/>
              <a:t>ОАВ</a:t>
            </a:r>
            <a:endParaRPr lang="x-none" sz="1100" b="1" i="1" dirty="0"/>
          </a:p>
        </p:txBody>
      </p:sp>
      <p:pic>
        <p:nvPicPr>
          <p:cNvPr id="32" name="Picture 97" descr="A picture containing egg, light, food&#10;&#10;Description automatically generated">
            <a:extLst>
              <a:ext uri="{FF2B5EF4-FFF2-40B4-BE49-F238E27FC236}">
                <a16:creationId xmlns:a16="http://schemas.microsoft.com/office/drawing/2014/main" id="{2F6389AB-4509-422C-8755-290D2CFF98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243300" y="3075728"/>
            <a:ext cx="573930" cy="573930"/>
          </a:xfrm>
          <a:prstGeom prst="rect">
            <a:avLst/>
          </a:prstGeom>
        </p:spPr>
      </p:pic>
      <p:pic>
        <p:nvPicPr>
          <p:cNvPr id="33" name="Picture 81" descr="A close up of a logo&#10;&#10;Description automatically generated">
            <a:extLst>
              <a:ext uri="{FF2B5EF4-FFF2-40B4-BE49-F238E27FC236}">
                <a16:creationId xmlns:a16="http://schemas.microsoft.com/office/drawing/2014/main" id="{078C97D3-F713-4DFB-9CF9-82820F07D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05109" y="2958029"/>
            <a:ext cx="420864" cy="420864"/>
          </a:xfrm>
          <a:prstGeom prst="rect">
            <a:avLst/>
          </a:prstGeom>
        </p:spPr>
      </p:pic>
      <p:cxnSp>
        <p:nvCxnSpPr>
          <p:cNvPr id="35" name="Straight Arrow Connector 18">
            <a:extLst>
              <a:ext uri="{FF2B5EF4-FFF2-40B4-BE49-F238E27FC236}">
                <a16:creationId xmlns:a16="http://schemas.microsoft.com/office/drawing/2014/main" id="{CDDFFDAF-19F3-45A5-8660-D15A333F204B}"/>
              </a:ext>
            </a:extLst>
          </p:cNvPr>
          <p:cNvCxnSpPr>
            <a:cxnSpLocks/>
            <a:endCxn id="4" idx="2"/>
          </p:cNvCxnSpPr>
          <p:nvPr/>
        </p:nvCxnSpPr>
        <p:spPr>
          <a:xfrm flipH="1" flipV="1">
            <a:off x="4378240" y="2220304"/>
            <a:ext cx="299664" cy="92145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18">
            <a:extLst>
              <a:ext uri="{FF2B5EF4-FFF2-40B4-BE49-F238E27FC236}">
                <a16:creationId xmlns:a16="http://schemas.microsoft.com/office/drawing/2014/main" id="{9AEA14CD-42CC-4DC9-A0AB-4A3C55DACC9B}"/>
              </a:ext>
            </a:extLst>
          </p:cNvPr>
          <p:cNvCxnSpPr>
            <a:cxnSpLocks/>
          </p:cNvCxnSpPr>
          <p:nvPr/>
        </p:nvCxnSpPr>
        <p:spPr>
          <a:xfrm flipH="1" flipV="1">
            <a:off x="4728120" y="2214874"/>
            <a:ext cx="325070" cy="8122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32">
            <a:extLst>
              <a:ext uri="{FF2B5EF4-FFF2-40B4-BE49-F238E27FC236}">
                <a16:creationId xmlns:a16="http://schemas.microsoft.com/office/drawing/2014/main" id="{64266DAB-875B-4B82-9918-C87C028F7F45}"/>
              </a:ext>
            </a:extLst>
          </p:cNvPr>
          <p:cNvSpPr/>
          <p:nvPr/>
        </p:nvSpPr>
        <p:spPr>
          <a:xfrm>
            <a:off x="3272349" y="2905084"/>
            <a:ext cx="30937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Rectangle 32">
            <a:extLst>
              <a:ext uri="{FF2B5EF4-FFF2-40B4-BE49-F238E27FC236}">
                <a16:creationId xmlns:a16="http://schemas.microsoft.com/office/drawing/2014/main" id="{043675CB-5D9E-47FD-9258-B2C04DB18622}"/>
              </a:ext>
            </a:extLst>
          </p:cNvPr>
          <p:cNvSpPr/>
          <p:nvPr/>
        </p:nvSpPr>
        <p:spPr>
          <a:xfrm>
            <a:off x="6432643" y="2882158"/>
            <a:ext cx="26568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y-KG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Rectangle 32">
            <a:extLst>
              <a:ext uri="{FF2B5EF4-FFF2-40B4-BE49-F238E27FC236}">
                <a16:creationId xmlns:a16="http://schemas.microsoft.com/office/drawing/2014/main" id="{2074B126-B23C-4239-8C99-482D0BB7F4E3}"/>
              </a:ext>
            </a:extLst>
          </p:cNvPr>
          <p:cNvSpPr/>
          <p:nvPr/>
        </p:nvSpPr>
        <p:spPr>
          <a:xfrm>
            <a:off x="4075495" y="2334296"/>
            <a:ext cx="26568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1" name="Straight Arrow Connector 18">
            <a:extLst>
              <a:ext uri="{FF2B5EF4-FFF2-40B4-BE49-F238E27FC236}">
                <a16:creationId xmlns:a16="http://schemas.microsoft.com/office/drawing/2014/main" id="{28145A7E-61AF-4C4C-8CC8-C9A5DD5AC4AC}"/>
              </a:ext>
            </a:extLst>
          </p:cNvPr>
          <p:cNvCxnSpPr>
            <a:cxnSpLocks/>
          </p:cNvCxnSpPr>
          <p:nvPr/>
        </p:nvCxnSpPr>
        <p:spPr>
          <a:xfrm>
            <a:off x="2977190" y="3473637"/>
            <a:ext cx="134791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18">
            <a:extLst>
              <a:ext uri="{FF2B5EF4-FFF2-40B4-BE49-F238E27FC236}">
                <a16:creationId xmlns:a16="http://schemas.microsoft.com/office/drawing/2014/main" id="{688C612A-74B1-45AA-8C6D-DEA881768566}"/>
              </a:ext>
            </a:extLst>
          </p:cNvPr>
          <p:cNvCxnSpPr>
            <a:cxnSpLocks/>
          </p:cNvCxnSpPr>
          <p:nvPr/>
        </p:nvCxnSpPr>
        <p:spPr>
          <a:xfrm>
            <a:off x="5758684" y="3473637"/>
            <a:ext cx="134791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745DD76-350E-4175-AAE2-58F660439F32}"/>
              </a:ext>
            </a:extLst>
          </p:cNvPr>
          <p:cNvSpPr txBox="1"/>
          <p:nvPr/>
        </p:nvSpPr>
        <p:spPr>
          <a:xfrm>
            <a:off x="1847528" y="2775343"/>
            <a:ext cx="1424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Предприниматель</a:t>
            </a:r>
          </a:p>
        </p:txBody>
      </p:sp>
    </p:spTree>
    <p:extLst>
      <p:ext uri="{BB962C8B-B14F-4D97-AF65-F5344CB8AC3E}">
        <p14:creationId xmlns:p14="http://schemas.microsoft.com/office/powerpoint/2010/main" val="137346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8F4ECA0-38C5-DBF6-E355-D3AA21B9F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и сумма выданной ВФП в региональном разрезе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48C3DA-4D41-9766-C678-18F11C7C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3136-DE9E-447D-A150-BBBB22ECD286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A17F9F79-C937-54E9-FA83-A1EAC43870D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47484" y="1825625"/>
          <a:ext cx="5872316" cy="477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DDDA1128-C037-B58D-7F7B-4EAEC715A57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199" y="1825625"/>
          <a:ext cx="5597013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0615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8F4ECA0-38C5-DBF6-E355-D3AA21B9F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и сумма выданной ВФП в гендерном разрезе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48C3DA-4D41-9766-C678-18F11C7C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13136-DE9E-447D-A150-BBBB22ECD286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C114511D-3FA9-F401-6D45-81E491E3D3F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04800" y="1825625"/>
          <a:ext cx="5715000" cy="477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A613A15-A08B-A07C-8F56-2E50D610EC3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646174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27523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0E56DDCA49754FB7B0AE1B9228510D" ma:contentTypeVersion="13" ma:contentTypeDescription="Create a new document." ma:contentTypeScope="" ma:versionID="bb2b681a397e5229a672b65718429614">
  <xsd:schema xmlns:xsd="http://www.w3.org/2001/XMLSchema" xmlns:xs="http://www.w3.org/2001/XMLSchema" xmlns:p="http://schemas.microsoft.com/office/2006/metadata/properties" xmlns:ns3="92250ff8-85d1-4071-8c30-a27ea1e191b1" xmlns:ns4="23b5c372-00fd-4d3b-b281-c9f397c459ee" targetNamespace="http://schemas.microsoft.com/office/2006/metadata/properties" ma:root="true" ma:fieldsID="049738d0a09a878a324caf580cc30a66" ns3:_="" ns4:_="">
    <xsd:import namespace="92250ff8-85d1-4071-8c30-a27ea1e191b1"/>
    <xsd:import namespace="23b5c372-00fd-4d3b-b281-c9f397c459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250ff8-85d1-4071-8c30-a27ea1e191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5c372-00fd-4d3b-b281-c9f397c459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11B796-6BC7-4EFD-81F5-F549D356A3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27039D-761E-43B1-969B-2C59996B19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250ff8-85d1-4071-8c30-a27ea1e191b1"/>
    <ds:schemaRef ds:uri="23b5c372-00fd-4d3b-b281-c9f397c459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761E3D-EC2C-48DB-A9EA-E29FA8736545}">
  <ds:schemaRefs>
    <ds:schemaRef ds:uri="http://purl.org/dc/dcmitype/"/>
    <ds:schemaRef ds:uri="http://purl.org/dc/elements/1.1/"/>
    <ds:schemaRef ds:uri="http://schemas.microsoft.com/office/2006/metadata/properties"/>
    <ds:schemaRef ds:uri="92250ff8-85d1-4071-8c30-a27ea1e191b1"/>
    <ds:schemaRef ds:uri="23b5c372-00fd-4d3b-b281-c9f397c459e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35549</TotalTime>
  <Words>1190</Words>
  <Application>Microsoft Office PowerPoint</Application>
  <PresentationFormat>Широкоэкранный</PresentationFormat>
  <Paragraphs>356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Broadway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Подкомпонент 1: Возвратная финансовая помощь для ММСП (111 750 000 долл. США)  Схема по возврату ВФП  </vt:lpstr>
      <vt:lpstr>Количество и сумма выданной ВФП в региональном разрезе</vt:lpstr>
      <vt:lpstr>Количество и сумма выданной ВФП в гендерном разрезе</vt:lpstr>
      <vt:lpstr>Количество и сумма выданной ВФП в разрезе ОАВ</vt:lpstr>
      <vt:lpstr>Количество и сумма выданной ВФП в разрезе подкомпонентов</vt:lpstr>
      <vt:lpstr> Банки-участники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Yunfan Gu</dc:creator>
  <cp:lastModifiedBy>Adilet Akmatov</cp:lastModifiedBy>
  <cp:revision>185</cp:revision>
  <cp:lastPrinted>2022-09-01T10:32:38Z</cp:lastPrinted>
  <dcterms:created xsi:type="dcterms:W3CDTF">2020-06-03T15:55:29Z</dcterms:created>
  <dcterms:modified xsi:type="dcterms:W3CDTF">2022-11-21T10:39:31Z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0x010100710E56DDCA49754FB7B0AE1B9228510D</vt:lpwstr>
  </property>
</Properties>
</file>