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sldIdLst>
    <p:sldId id="311" r:id="rId2"/>
    <p:sldId id="523" r:id="rId3"/>
    <p:sldId id="259" r:id="rId4"/>
    <p:sldId id="539" r:id="rId5"/>
    <p:sldId id="538" r:id="rId6"/>
    <p:sldId id="272" r:id="rId7"/>
    <p:sldId id="536" r:id="rId8"/>
    <p:sldId id="537" r:id="rId9"/>
    <p:sldId id="286" r:id="rId10"/>
    <p:sldId id="282" r:id="rId11"/>
    <p:sldId id="528" r:id="rId12"/>
    <p:sldId id="266" r:id="rId13"/>
  </p:sldIdLst>
  <p:sldSz cx="12192000" cy="6858000"/>
  <p:notesSz cx="6761163" cy="98821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2" y="6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Жети-Огузский р-н 
547 чел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547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B9-46B3-AE17-AFC5D271F29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Тюпский р-н 
546 чел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B9-46B3-AE17-AFC5D271F29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Ак Суйский р-н 
478 чел
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478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B9-46B3-AE17-AFC5D271F29D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Тонский р-н 340 чел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340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B6-4F6C-AFB2-8C74574F95F2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Иссык Кульский р-н 133 чел</c:v>
                </c:pt>
              </c:strCache>
            </c:strRef>
          </c:tx>
          <c:invertIfNegative val="0"/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1B6-4F6C-AFB2-8C74574F95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59122560"/>
        <c:axId val="159124096"/>
        <c:axId val="0"/>
      </c:bar3DChart>
      <c:catAx>
        <c:axId val="159122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9124096"/>
        <c:crosses val="autoZero"/>
        <c:auto val="1"/>
        <c:lblAlgn val="ctr"/>
        <c:lblOffset val="100"/>
        <c:noMultiLvlLbl val="0"/>
      </c:catAx>
      <c:valAx>
        <c:axId val="159124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122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797017538559588"/>
          <c:y val="1.3110468707929019E-3"/>
          <c:w val="0.31151929836050452"/>
          <c:h val="0.9986890132429280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выданных займов по состоянию на 31 июля 2020 г.</c:v>
                </c:pt>
              </c:strCache>
            </c:strRef>
          </c:tx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3682-467A-A924-8743DD2CC554}"/>
              </c:ext>
            </c:extLst>
          </c:dPt>
          <c:dPt>
            <c:idx val="2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2-3682-467A-A924-8743DD2CC554}"/>
              </c:ext>
            </c:extLst>
          </c:dPt>
          <c:dPt>
            <c:idx val="3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4-3682-467A-A924-8743DD2CC55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49,3%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332-43D6-988F-0CCCBC0B9C3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50,7%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82-467A-A924-8743DD2CC55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2"/>
                <c:pt idx="0">
                  <c:v>Непосредственные бенефициары-женщины 1009 (49,3%)</c:v>
                </c:pt>
                <c:pt idx="1">
                  <c:v>Непосредственные бенефициары-мужчины 1035 (50,7%)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>
                  <c:v>0.49299999999999999</c:v>
                </c:pt>
                <c:pt idx="1">
                  <c:v>0.50700000000000001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682-467A-A924-8743DD2CC55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973226192813847"/>
          <c:y val="0.24103650271793672"/>
          <c:w val="0.33776542777879631"/>
          <c:h val="0.4459430875729787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выданных займов по состоянию на 1 сентября 2021 г.</c:v>
                </c:pt>
              </c:strCache>
            </c:strRef>
          </c:tx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0-3682-467A-A924-8743DD2CC554}"/>
              </c:ext>
            </c:extLst>
          </c:dPt>
          <c:dPt>
            <c:idx val="2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2-3682-467A-A924-8743DD2CC554}"/>
              </c:ext>
            </c:extLst>
          </c:dPt>
          <c:dPt>
            <c:idx val="3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4-3682-467A-A924-8743DD2CC55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75%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332-43D6-988F-0CCCBC0B9C3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25%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82-467A-A924-8743DD2CC55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2"/>
                <c:pt idx="0">
                  <c:v>Общее количество бенефициаров 2044 </c:v>
                </c:pt>
                <c:pt idx="1">
                  <c:v>Молодёжь (18-29 лет) 514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75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682-467A-A924-8743DD2CC55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973226192813847"/>
          <c:y val="0.24103650271793672"/>
          <c:w val="0.33776542777879631"/>
          <c:h val="0.4459430875729787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3637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3637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r">
              <a:defRPr sz="1200"/>
            </a:lvl1pPr>
          </a:lstStyle>
          <a:p>
            <a:fld id="{92F6C31A-5920-448D-8A51-83A7740D01DC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725" y="741363"/>
            <a:ext cx="6589713" cy="370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53" tIns="45277" rIns="90553" bIns="4527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693487"/>
            <a:ext cx="5408930" cy="4447458"/>
          </a:xfrm>
          <a:prstGeom prst="rect">
            <a:avLst/>
          </a:prstGeom>
        </p:spPr>
        <p:txBody>
          <a:bodyPr vert="horz" lIns="90553" tIns="45277" rIns="90553" bIns="4527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6975"/>
            <a:ext cx="2929837" cy="493637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386975"/>
            <a:ext cx="2929837" cy="493637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r">
              <a:defRPr sz="1200"/>
            </a:lvl1pPr>
          </a:lstStyle>
          <a:p>
            <a:fld id="{50677887-4D76-4ADC-A749-8DBCB7E2C5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285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265A-1B8E-4112-80D9-5F171C59D23E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053FC-1A55-4696-A32D-A2E17AD71196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B5EF6-BEFE-4C63-8D11-23C0E38CA2B4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DC720-6D75-4964-A25B-99A0920ED2F5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F10B-B366-4A31-A839-2EC210DD06B6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11666-335F-44BB-99A5-967AE959CE7F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55341-0C9A-4163-8DE3-4F55A9B11A48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4CF53-959C-41A2-82B3-36A8EFEF0A7B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D19C4-C832-4D11-80DF-14BCAB44EDD0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01956-4179-44F2-BEAE-05FE11CA0313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E891-B8B0-4084-9ADD-0B024DE28B13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E0776-5F67-45BD-8311-399888B3166A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7BCBC-AD0A-44F6-BF05-FDE01D45C7AB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955BA-31DF-4E5F-AABB-6B6B47B8628B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AE0FF-B3ED-4C77-BB73-8AA32537C33E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40100-B089-41BA-B0E4-687F83E36D35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6793E-E070-4832-85AD-8AC85F272E92}" type="datetime1">
              <a:rPr lang="en-US" smtClean="0"/>
              <a:t>11/21/2022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1336" y="853985"/>
            <a:ext cx="7766936" cy="2246769"/>
          </a:xfrm>
        </p:spPr>
        <p:txBody>
          <a:bodyPr/>
          <a:lstStyle/>
          <a:p>
            <a:pPr algn="ctr"/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r>
              <a:rPr lang="ru-RU" sz="2800" b="1" dirty="0">
                <a:solidFill>
                  <a:srgbClr val="0000FF"/>
                </a:solidFill>
                <a:latin typeface="Arial" charset="0"/>
              </a:rPr>
              <a:t>Дополнительное финансирование ПРОЕКТА </a:t>
            </a:r>
            <a:br>
              <a:rPr lang="en-US" sz="2800" b="1" dirty="0">
                <a:solidFill>
                  <a:srgbClr val="0000FF"/>
                </a:solidFill>
                <a:latin typeface="Arial" charset="0"/>
              </a:rPr>
            </a:br>
            <a:r>
              <a:rPr lang="ru-RU" sz="2800" b="1" i="1" dirty="0">
                <a:solidFill>
                  <a:srgbClr val="0000FF"/>
                </a:solidFill>
                <a:latin typeface="Arial" charset="0"/>
              </a:rPr>
              <a:t>«</a:t>
            </a:r>
            <a:r>
              <a:rPr lang="ru-RU" sz="2800" b="1" dirty="0">
                <a:solidFill>
                  <a:srgbClr val="0000FF"/>
                </a:solidFill>
                <a:latin typeface="Arial" charset="0"/>
              </a:rPr>
              <a:t>КОМПЛЕКСНОЕ ПОВЫШЕНИЕ ПРОИЗВОДИТЕЛЬНОСТИ МОЛОЧНОГО СЕКТОРА В КЫРГЫЗСКОЙ РЕСПУБЛИКЕ»</a:t>
            </a: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endParaRPr lang="ru-RU" sz="1200" dirty="0">
              <a:solidFill>
                <a:srgbClr val="0000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43F955A-C50D-4528-B67E-042812DC947D}"/>
              </a:ext>
            </a:extLst>
          </p:cNvPr>
          <p:cNvSpPr txBox="1"/>
          <p:nvPr/>
        </p:nvSpPr>
        <p:spPr>
          <a:xfrm>
            <a:off x="1777236" y="3117027"/>
            <a:ext cx="7155096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00FF"/>
                </a:solidFill>
                <a:latin typeface="Arial" charset="0"/>
                <a:ea typeface="+mj-ea"/>
                <a:cs typeface="+mj-cs"/>
              </a:rPr>
              <a:t>Компонент «Инвестиции на уровне фермерских хозяйств»</a:t>
            </a:r>
          </a:p>
          <a:p>
            <a:pPr algn="ctr"/>
            <a:r>
              <a:rPr lang="ru-RU" sz="2800" b="1" dirty="0">
                <a:solidFill>
                  <a:srgbClr val="0000FF"/>
                </a:solidFill>
                <a:latin typeface="Arial" charset="0"/>
                <a:ea typeface="+mj-ea"/>
                <a:cs typeface="+mj-cs"/>
              </a:rPr>
              <a:t>Оборотный Фонд (сумма: 9.6 млн долларов США)</a:t>
            </a:r>
          </a:p>
          <a:p>
            <a:pPr algn="ctr"/>
            <a:endParaRPr lang="ru-RU" sz="2800" b="1" dirty="0">
              <a:solidFill>
                <a:srgbClr val="0000FF"/>
              </a:solidFill>
              <a:latin typeface="Arial" charset="0"/>
              <a:ea typeface="+mj-ea"/>
              <a:cs typeface="+mj-cs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0E60A15-A774-FF28-1E30-CF7E31218F5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2939" y="4455886"/>
            <a:ext cx="3459061" cy="2402114"/>
          </a:xfrm>
          <a:prstGeom prst="rect">
            <a:avLst/>
          </a:prstGeom>
          <a:solidFill>
            <a:schemeClr val="bg1">
              <a:lumMod val="75000"/>
              <a:alpha val="17000"/>
            </a:schemeClr>
          </a:solidFill>
          <a:effectLst>
            <a:reflection endPos="0" dist="50800" dir="5400000" sy="-100000" algn="bl" rotWithShape="0"/>
          </a:effec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102134F-1AAC-D5D1-A7FF-8CEFD0F230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58003"/>
            <a:ext cx="2474124" cy="1799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7942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451513"/>
            <a:ext cx="9473345" cy="1947738"/>
          </a:xfrm>
        </p:spPr>
        <p:txBody>
          <a:bodyPr>
            <a:noAutofit/>
          </a:bodyPr>
          <a:lstStyle/>
          <a:p>
            <a:pPr algn="ctr"/>
            <a:r>
              <a:rPr lang="ru-RU" sz="2400" cap="all" dirty="0">
                <a:solidFill>
                  <a:srgbClr val="0000FF"/>
                </a:solidFill>
              </a:rPr>
              <a:t>Непосредственные бенефициары </a:t>
            </a:r>
            <a:br>
              <a:rPr lang="ru-RU" sz="2400" cap="all" dirty="0">
                <a:solidFill>
                  <a:srgbClr val="0000FF"/>
                </a:solidFill>
              </a:rPr>
            </a:br>
            <a:r>
              <a:rPr lang="ru-RU" sz="2400" cap="all" dirty="0">
                <a:solidFill>
                  <a:srgbClr val="0000FF"/>
                </a:solidFill>
              </a:rPr>
              <a:t>В рамках основного Проекта – женщины (49,3%)</a:t>
            </a:r>
            <a:br>
              <a:rPr lang="ru-RU" sz="2400" cap="all" dirty="0">
                <a:solidFill>
                  <a:srgbClr val="0000FF"/>
                </a:solidFill>
              </a:rPr>
            </a:br>
            <a:r>
              <a:rPr lang="ru-RU" sz="2400" cap="all" dirty="0">
                <a:solidFill>
                  <a:srgbClr val="0000FF"/>
                </a:solidFill>
              </a:rPr>
              <a:t>(Базовый индикатор составлял 45%)</a:t>
            </a:r>
            <a:r>
              <a:rPr lang="ru-RU" sz="2800" cap="all" dirty="0">
                <a:solidFill>
                  <a:srgbClr val="0000FF"/>
                </a:solidFill>
              </a:rPr>
              <a:t>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416791"/>
              </p:ext>
            </p:extLst>
          </p:nvPr>
        </p:nvGraphicFramePr>
        <p:xfrm>
          <a:off x="677690" y="2518031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299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451513"/>
            <a:ext cx="9473345" cy="1947738"/>
          </a:xfrm>
        </p:spPr>
        <p:txBody>
          <a:bodyPr>
            <a:noAutofit/>
          </a:bodyPr>
          <a:lstStyle/>
          <a:p>
            <a:pPr algn="ctr"/>
            <a:r>
              <a:rPr lang="ru-RU" sz="2400" cap="all" dirty="0">
                <a:solidFill>
                  <a:srgbClr val="0000FF"/>
                </a:solidFill>
              </a:rPr>
              <a:t>Непосредственные бенефициары </a:t>
            </a:r>
            <a:br>
              <a:rPr lang="ru-RU" sz="2400" cap="all" dirty="0">
                <a:solidFill>
                  <a:srgbClr val="0000FF"/>
                </a:solidFill>
              </a:rPr>
            </a:br>
            <a:r>
              <a:rPr lang="ru-RU" sz="2400" cap="all" dirty="0">
                <a:solidFill>
                  <a:srgbClr val="0000FF"/>
                </a:solidFill>
              </a:rPr>
              <a:t>В рамках основного Проекта </a:t>
            </a:r>
            <a:br>
              <a:rPr lang="ru-RU" sz="2400" cap="all" dirty="0">
                <a:solidFill>
                  <a:srgbClr val="0000FF"/>
                </a:solidFill>
              </a:rPr>
            </a:br>
            <a:r>
              <a:rPr lang="ru-RU" sz="2400" cap="all" dirty="0">
                <a:solidFill>
                  <a:srgbClr val="0000FF"/>
                </a:solidFill>
              </a:rPr>
              <a:t>среди молодёжи (18-29 лет) – 25%.</a:t>
            </a:r>
            <a:br>
              <a:rPr lang="ru-RU" sz="2400" cap="all" dirty="0">
                <a:solidFill>
                  <a:srgbClr val="0000FF"/>
                </a:solidFill>
              </a:rPr>
            </a:br>
            <a:r>
              <a:rPr lang="ru-RU" sz="2400" cap="all" dirty="0">
                <a:solidFill>
                  <a:srgbClr val="0000FF"/>
                </a:solidFill>
              </a:rPr>
              <a:t>(Базовый индикатор составлял 10%)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9749141"/>
              </p:ext>
            </p:extLst>
          </p:nvPr>
        </p:nvGraphicFramePr>
        <p:xfrm>
          <a:off x="677690" y="2518031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65075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362" y="825007"/>
            <a:ext cx="8719083" cy="524509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6107" y="5069253"/>
            <a:ext cx="2474124" cy="1799997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55546" y="50900"/>
            <a:ext cx="85298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i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СПАСИБО</a:t>
            </a:r>
            <a:r>
              <a:rPr lang="ru-RU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ru-RU" sz="5400" b="1" i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ЗА</a:t>
            </a:r>
            <a:r>
              <a:rPr lang="ru-RU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ru-RU" sz="5400" b="1" i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ВНИМАНИЕ</a:t>
            </a:r>
            <a:r>
              <a:rPr lang="ru-RU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!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910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1336" y="853986"/>
            <a:ext cx="7766936" cy="565378"/>
          </a:xfrm>
        </p:spPr>
        <p:txBody>
          <a:bodyPr/>
          <a:lstStyle/>
          <a:p>
            <a:pPr algn="ctr"/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br>
              <a:rPr lang="ru-RU" sz="2800" b="1" dirty="0">
                <a:solidFill>
                  <a:srgbClr val="0000FF"/>
                </a:solidFill>
                <a:latin typeface="Arial" charset="0"/>
              </a:rPr>
            </a:br>
            <a:endParaRPr lang="ru-RU" sz="1200" dirty="0">
              <a:solidFill>
                <a:srgbClr val="0000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4908A6-3466-49F4-AC7C-4F1721E93E40}"/>
              </a:ext>
            </a:extLst>
          </p:cNvPr>
          <p:cNvSpPr txBox="1"/>
          <p:nvPr/>
        </p:nvSpPr>
        <p:spPr>
          <a:xfrm>
            <a:off x="939102" y="1450560"/>
            <a:ext cx="1024295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00FF"/>
                </a:solidFill>
                <a:latin typeface="Arial" charset="0"/>
                <a:ea typeface="+mj-ea"/>
                <a:cs typeface="+mj-cs"/>
              </a:rPr>
              <a:t>Общая сумма проекта: 17 млн долларов США</a:t>
            </a:r>
          </a:p>
          <a:p>
            <a:endParaRPr lang="ru-RU" sz="2000" b="1" dirty="0">
              <a:solidFill>
                <a:srgbClr val="0000FF"/>
              </a:solidFill>
              <a:latin typeface="Arial" charset="0"/>
              <a:ea typeface="+mj-ea"/>
              <a:cs typeface="+mj-cs"/>
            </a:endParaRPr>
          </a:p>
          <a:p>
            <a:r>
              <a:rPr lang="ru-RU" sz="2000" b="1" dirty="0">
                <a:solidFill>
                  <a:srgbClr val="0000FF"/>
                </a:solidFill>
                <a:latin typeface="Arial" charset="0"/>
                <a:ea typeface="+mj-ea"/>
                <a:cs typeface="+mj-cs"/>
              </a:rPr>
              <a:t>Проект состоит из следующих компонентов: </a:t>
            </a:r>
          </a:p>
          <a:p>
            <a:endParaRPr lang="ru-RU" sz="2000" b="1" dirty="0">
              <a:solidFill>
                <a:srgbClr val="0000FF"/>
              </a:solidFill>
              <a:latin typeface="Arial" charset="0"/>
              <a:ea typeface="+mj-ea"/>
              <a:cs typeface="+mj-cs"/>
            </a:endParaRPr>
          </a:p>
          <a:p>
            <a:r>
              <a:rPr lang="ru-RU" sz="2000" b="1" dirty="0">
                <a:solidFill>
                  <a:srgbClr val="0000FF"/>
                </a:solidFill>
                <a:latin typeface="Arial" charset="0"/>
                <a:ea typeface="+mj-ea"/>
                <a:cs typeface="+mj-cs"/>
              </a:rPr>
              <a:t>Компонент 1 «Укрепление государственных и частных услуг в молочном секторе» 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AEA478-11F0-4365-B883-C3B39A506A01}"/>
              </a:ext>
            </a:extLst>
          </p:cNvPr>
          <p:cNvSpPr txBox="1"/>
          <p:nvPr/>
        </p:nvSpPr>
        <p:spPr>
          <a:xfrm>
            <a:off x="939102" y="3536305"/>
            <a:ext cx="104931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00FF"/>
                </a:solidFill>
                <a:latin typeface="Arial" charset="0"/>
                <a:ea typeface="+mj-ea"/>
                <a:cs typeface="+mj-cs"/>
              </a:rPr>
              <a:t>Компонент 2 «Повышение производительности на уровне фермерских хозяйств в бенефициарных фермах»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11805E8-B1C0-488F-842C-C89AD68D65F3}"/>
              </a:ext>
            </a:extLst>
          </p:cNvPr>
          <p:cNvSpPr txBox="1"/>
          <p:nvPr/>
        </p:nvSpPr>
        <p:spPr>
          <a:xfrm>
            <a:off x="870861" y="5007330"/>
            <a:ext cx="99633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0000FF"/>
                </a:solidFill>
                <a:latin typeface="Arial" charset="0"/>
                <a:ea typeface="+mj-ea"/>
                <a:cs typeface="+mj-cs"/>
              </a:rPr>
              <a:t> </a:t>
            </a:r>
            <a:r>
              <a:rPr lang="ru-RU" sz="2000" b="1" dirty="0">
                <a:solidFill>
                  <a:srgbClr val="0000FF"/>
                </a:solidFill>
                <a:latin typeface="Arial" charset="0"/>
                <a:ea typeface="+mj-ea"/>
                <a:cs typeface="+mj-cs"/>
              </a:rPr>
              <a:t>Компонент 4 «Управление проектом» </a:t>
            </a:r>
            <a:endParaRPr lang="ky-KG" sz="2000" u="sng" dirty="0">
              <a:solidFill>
                <a:srgbClr val="0000FF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AD016B8-E907-4590-BE24-3100146E0AF1}"/>
              </a:ext>
            </a:extLst>
          </p:cNvPr>
          <p:cNvSpPr txBox="1"/>
          <p:nvPr/>
        </p:nvSpPr>
        <p:spPr>
          <a:xfrm>
            <a:off x="870861" y="4338849"/>
            <a:ext cx="1018610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0000FF"/>
                </a:solidFill>
                <a:latin typeface="Arial" charset="0"/>
                <a:ea typeface="+mj-ea"/>
                <a:cs typeface="+mj-cs"/>
              </a:rPr>
              <a:t> </a:t>
            </a:r>
            <a:r>
              <a:rPr lang="ru-RU" sz="2000" b="1" dirty="0">
                <a:solidFill>
                  <a:srgbClr val="0000FF"/>
                </a:solidFill>
                <a:latin typeface="Arial" charset="0"/>
                <a:ea typeface="+mj-ea"/>
                <a:cs typeface="+mj-cs"/>
              </a:rPr>
              <a:t>Компонент </a:t>
            </a:r>
            <a:r>
              <a:rPr lang="en-US" sz="2000" b="1" dirty="0">
                <a:solidFill>
                  <a:srgbClr val="0000FF"/>
                </a:solidFill>
                <a:latin typeface="Arial" charset="0"/>
                <a:ea typeface="+mj-ea"/>
                <a:cs typeface="+mj-cs"/>
              </a:rPr>
              <a:t>3 </a:t>
            </a:r>
            <a:r>
              <a:rPr lang="ru-RU" sz="2000" b="1" dirty="0">
                <a:solidFill>
                  <a:srgbClr val="0000FF"/>
                </a:solidFill>
                <a:latin typeface="Arial" charset="0"/>
                <a:ea typeface="+mj-ea"/>
                <a:cs typeface="+mj-cs"/>
              </a:rPr>
              <a:t>«Инвестиции на уровне фермерских хозяйств»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EFDB9BA-4CEE-9DE2-464F-8C4C91049A5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2939" y="4455886"/>
            <a:ext cx="3459061" cy="2402114"/>
          </a:xfrm>
          <a:prstGeom prst="rect">
            <a:avLst/>
          </a:prstGeom>
          <a:solidFill>
            <a:schemeClr val="bg1">
              <a:lumMod val="75000"/>
              <a:alpha val="17000"/>
            </a:schemeClr>
          </a:solidFill>
          <a:effectLst>
            <a:reflection endPos="0" dist="508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818831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457" y="4455886"/>
            <a:ext cx="3599543" cy="2402114"/>
          </a:xfrm>
          <a:prstGeom prst="rect">
            <a:avLst/>
          </a:prstGeom>
          <a:solidFill>
            <a:schemeClr val="bg1">
              <a:lumMod val="75000"/>
              <a:alpha val="17000"/>
            </a:schemeClr>
          </a:solidFill>
          <a:effectLst>
            <a:reflection endPos="0" dist="50800" dir="5400000" sy="-100000" algn="bl" rotWithShape="0"/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2757" y="431075"/>
            <a:ext cx="9418981" cy="591009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b="1" dirty="0">
                <a:solidFill>
                  <a:srgbClr val="0000FF"/>
                </a:solidFill>
                <a:latin typeface="Arial" charset="0"/>
                <a:ea typeface="+mj-ea"/>
                <a:cs typeface="+mj-cs"/>
              </a:rPr>
              <a:t>Компонент «Инвестиции на уровне фермерских хозяйств»</a:t>
            </a:r>
          </a:p>
          <a:p>
            <a:pPr algn="just"/>
            <a:r>
              <a:rPr lang="ru-RU" sz="2800" dirty="0">
                <a:solidFill>
                  <a:srgbClr val="0000FF"/>
                </a:solidFill>
              </a:rPr>
              <a:t>В рамках Оборотного Фонда Проект будет предоставлять </a:t>
            </a:r>
            <a:r>
              <a:rPr lang="ru-RU" sz="2800" b="1" u="sng" dirty="0">
                <a:solidFill>
                  <a:srgbClr val="0000FF"/>
                </a:solidFill>
              </a:rPr>
              <a:t>беспроцентное и беззалоговое финансирование </a:t>
            </a:r>
            <a:r>
              <a:rPr lang="ru-RU" sz="2800" dirty="0">
                <a:solidFill>
                  <a:srgbClr val="0000FF"/>
                </a:solidFill>
              </a:rPr>
              <a:t>группам бенефициаров, основываясь </a:t>
            </a:r>
            <a:r>
              <a:rPr lang="ru-RU" sz="2800" b="1" u="sng" dirty="0">
                <a:solidFill>
                  <a:srgbClr val="0000FF"/>
                </a:solidFill>
              </a:rPr>
              <a:t>на принципах солидарной ответственности</a:t>
            </a:r>
            <a:r>
              <a:rPr lang="ru-RU" sz="2800" dirty="0">
                <a:solidFill>
                  <a:srgbClr val="0000FF"/>
                </a:solidFill>
              </a:rPr>
              <a:t>.</a:t>
            </a:r>
          </a:p>
          <a:p>
            <a:pPr algn="just"/>
            <a:r>
              <a:rPr lang="ru-RU" sz="2800" dirty="0">
                <a:solidFill>
                  <a:srgbClr val="0000FF"/>
                </a:solidFill>
              </a:rPr>
              <a:t>Для этих целей выделено порядка 9 600 000 долл. США.</a:t>
            </a:r>
          </a:p>
          <a:p>
            <a:pPr algn="just"/>
            <a:r>
              <a:rPr lang="ru-RU" sz="2800" dirty="0">
                <a:solidFill>
                  <a:srgbClr val="0000FF"/>
                </a:solidFill>
              </a:rPr>
              <a:t>6400 человек будут организованы в Группы Заёмщиков Производителей Молока (ГЗПМ) по 4-8 человек в Иссык Кульской, Нарынской и Таласской областях. </a:t>
            </a:r>
          </a:p>
          <a:p>
            <a:pPr marL="0" indent="0" algn="just">
              <a:buNone/>
            </a:pPr>
            <a:endParaRPr lang="ru-RU" sz="2800" dirty="0">
              <a:solidFill>
                <a:srgbClr val="0000FF"/>
              </a:solidFill>
            </a:endParaRPr>
          </a:p>
          <a:p>
            <a:pPr algn="just"/>
            <a:endParaRPr lang="ru-RU" sz="2800" dirty="0">
              <a:solidFill>
                <a:srgbClr val="0000FF"/>
              </a:solidFill>
            </a:endParaRPr>
          </a:p>
          <a:p>
            <a:pPr algn="just"/>
            <a:endParaRPr lang="ru-RU" sz="2800" dirty="0">
              <a:solidFill>
                <a:srgbClr val="0000FF"/>
              </a:solidFill>
            </a:endParaRPr>
          </a:p>
          <a:p>
            <a:pPr algn="just"/>
            <a:endParaRPr lang="ru-RU" sz="2800" dirty="0">
              <a:solidFill>
                <a:srgbClr val="0000FF"/>
              </a:solidFill>
            </a:endParaRPr>
          </a:p>
          <a:p>
            <a:pPr algn="just"/>
            <a:endParaRPr lang="ru-RU" sz="26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043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457" y="4455886"/>
            <a:ext cx="3599543" cy="2402114"/>
          </a:xfrm>
          <a:prstGeom prst="rect">
            <a:avLst/>
          </a:prstGeom>
          <a:solidFill>
            <a:schemeClr val="bg1">
              <a:lumMod val="75000"/>
              <a:alpha val="17000"/>
            </a:schemeClr>
          </a:solidFill>
          <a:effectLst>
            <a:reflection endPos="0" dist="50800" dir="5400000" sy="-100000" algn="bl" rotWithShape="0"/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2757" y="431075"/>
            <a:ext cx="9418981" cy="591009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b="1" dirty="0">
                <a:solidFill>
                  <a:srgbClr val="0000FF"/>
                </a:solidFill>
                <a:latin typeface="Arial" charset="0"/>
                <a:ea typeface="+mj-ea"/>
                <a:cs typeface="+mj-cs"/>
              </a:rPr>
              <a:t>Компонент «Инвестиции на уровне фермерских хозяйств»</a:t>
            </a:r>
          </a:p>
          <a:p>
            <a:pPr marL="0" lvl="1" algn="just"/>
            <a:r>
              <a:rPr lang="ru-RU" sz="2800" b="1" dirty="0">
                <a:solidFill>
                  <a:srgbClr val="0000FF"/>
                </a:solidFill>
              </a:rPr>
              <a:t>Оборотный фонд будет предоставлять два продукта:</a:t>
            </a:r>
          </a:p>
          <a:p>
            <a:pPr marL="0" lvl="1" algn="just"/>
            <a:r>
              <a:rPr lang="ru-RU" sz="2800" b="1" dirty="0">
                <a:solidFill>
                  <a:srgbClr val="0000FF"/>
                </a:solidFill>
              </a:rPr>
              <a:t>Краткосрочное финансирование с периодом погашения до 10-ти месяцев, для пополнения оборотных средств в целях приобретения семян, удобрений и других материалов для весенне-зимнего сева и уборки урожая, кормов для животных, а также для удовлетворения других краткосрочных потребностей с целью повышения производительности молочного животноводства на фермах бенефициаров;</a:t>
            </a:r>
          </a:p>
          <a:p>
            <a:pPr marL="0" indent="0" algn="just">
              <a:buNone/>
            </a:pPr>
            <a:endParaRPr lang="ru-RU" sz="2800" b="1" dirty="0">
              <a:solidFill>
                <a:srgbClr val="0000FF"/>
              </a:solidFill>
            </a:endParaRPr>
          </a:p>
          <a:p>
            <a:pPr algn="just"/>
            <a:endParaRPr lang="ru-RU" sz="2800" dirty="0">
              <a:solidFill>
                <a:srgbClr val="0000FF"/>
              </a:solidFill>
            </a:endParaRPr>
          </a:p>
          <a:p>
            <a:pPr algn="just"/>
            <a:endParaRPr lang="ru-RU" sz="2800" dirty="0">
              <a:solidFill>
                <a:srgbClr val="0000FF"/>
              </a:solidFill>
            </a:endParaRPr>
          </a:p>
          <a:p>
            <a:pPr algn="just"/>
            <a:endParaRPr lang="ru-RU" sz="2800" dirty="0">
              <a:solidFill>
                <a:srgbClr val="0000FF"/>
              </a:solidFill>
            </a:endParaRPr>
          </a:p>
          <a:p>
            <a:pPr algn="just"/>
            <a:endParaRPr lang="ru-RU" sz="26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222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457" y="4455886"/>
            <a:ext cx="3599543" cy="2402114"/>
          </a:xfrm>
          <a:prstGeom prst="rect">
            <a:avLst/>
          </a:prstGeom>
          <a:solidFill>
            <a:schemeClr val="bg1">
              <a:lumMod val="75000"/>
              <a:alpha val="17000"/>
            </a:schemeClr>
          </a:solidFill>
          <a:effectLst>
            <a:reflection endPos="0" dist="50800" dir="5400000" sy="-100000" algn="bl" rotWithShape="0"/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2757" y="431075"/>
            <a:ext cx="9418981" cy="591009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b="1" dirty="0">
                <a:solidFill>
                  <a:srgbClr val="0000FF"/>
                </a:solidFill>
                <a:latin typeface="Arial" charset="0"/>
                <a:ea typeface="+mj-ea"/>
                <a:cs typeface="+mj-cs"/>
              </a:rPr>
              <a:t>Компонент «Инвестиции на уровне фермерских хозяйств»</a:t>
            </a:r>
          </a:p>
          <a:p>
            <a:pPr algn="just"/>
            <a:r>
              <a:rPr lang="ru-RU" sz="2800" b="1" dirty="0">
                <a:solidFill>
                  <a:srgbClr val="0000FF"/>
                </a:solidFill>
              </a:rPr>
              <a:t>Инвестиционное финансирование с графиком погашения до трех лет, в целях предоставления фермерам и сборщикам молока возможности закупать более продуктивных животных для улучшения своего поголовья, улучшать условия содержания скота, приобретать оборудование для испытания качества молока, закупать оборудование для производства кормов, а также осуществлять другие инвестиции в повышение производительности молочного скота и улучшение качества молока.</a:t>
            </a:r>
          </a:p>
          <a:p>
            <a:pPr algn="just"/>
            <a:endParaRPr lang="ru-RU" sz="2800" b="1" dirty="0">
              <a:solidFill>
                <a:srgbClr val="0000FF"/>
              </a:solidFill>
            </a:endParaRPr>
          </a:p>
          <a:p>
            <a:pPr algn="just"/>
            <a:endParaRPr lang="ru-RU" sz="2800" dirty="0">
              <a:solidFill>
                <a:srgbClr val="0000FF"/>
              </a:solidFill>
            </a:endParaRPr>
          </a:p>
          <a:p>
            <a:pPr algn="just"/>
            <a:endParaRPr lang="ru-RU" sz="2800" dirty="0">
              <a:solidFill>
                <a:srgbClr val="0000FF"/>
              </a:solidFill>
            </a:endParaRPr>
          </a:p>
          <a:p>
            <a:pPr algn="just"/>
            <a:endParaRPr lang="ru-RU" sz="26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648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457" y="4455886"/>
            <a:ext cx="3599543" cy="2402114"/>
          </a:xfrm>
          <a:prstGeom prst="rect">
            <a:avLst/>
          </a:prstGeom>
          <a:solidFill>
            <a:schemeClr val="bg1">
              <a:lumMod val="75000"/>
              <a:alpha val="17000"/>
            </a:schemeClr>
          </a:solidFill>
          <a:effectLst>
            <a:reflection endPos="0" dist="508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2367" y="424120"/>
            <a:ext cx="8596668" cy="929821"/>
          </a:xfrm>
        </p:spPr>
        <p:txBody>
          <a:bodyPr>
            <a:noAutofit/>
          </a:bodyPr>
          <a:lstStyle/>
          <a:p>
            <a:pPr algn="ctr"/>
            <a:r>
              <a:rPr lang="ru-RU" sz="28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Критерии приемлемости для бенефициаров Оборотного Фонда</a:t>
            </a:r>
            <a:r>
              <a:rPr lang="ru-RU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ru-RU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6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478" y="1440611"/>
            <a:ext cx="11546006" cy="5156210"/>
          </a:xfrm>
        </p:spPr>
        <p:txBody>
          <a:bodyPr>
            <a:normAutofit/>
          </a:bodyPr>
          <a:lstStyle/>
          <a:p>
            <a:pPr lvl="0"/>
            <a:endParaRPr lang="ky-KG" sz="2600" b="1" u="sng" dirty="0">
              <a:solidFill>
                <a:srgbClr val="0000FF"/>
              </a:solidFill>
            </a:endParaRPr>
          </a:p>
          <a:p>
            <a:pPr lvl="0"/>
            <a:r>
              <a:rPr lang="ky-KG" sz="2600" b="1" u="sng" dirty="0">
                <a:solidFill>
                  <a:srgbClr val="0000FF"/>
                </a:solidFill>
              </a:rPr>
              <a:t>Наличие коров не более 3-х голов;</a:t>
            </a:r>
          </a:p>
          <a:p>
            <a:pPr marL="0" lvl="0" indent="0">
              <a:buNone/>
            </a:pPr>
            <a:r>
              <a:rPr lang="ky-KG" sz="2600" b="1" u="sng" dirty="0">
                <a:solidFill>
                  <a:srgbClr val="0000FF"/>
                </a:solidFill>
              </a:rPr>
              <a:t>  </a:t>
            </a:r>
            <a:endParaRPr lang="ru-RU" sz="2600" b="1" u="sng" dirty="0">
              <a:solidFill>
                <a:srgbClr val="0000FF"/>
              </a:solidFill>
            </a:endParaRPr>
          </a:p>
          <a:p>
            <a:pPr lvl="0"/>
            <a:r>
              <a:rPr lang="ky-KG" sz="2600" b="1" u="sng" dirty="0">
                <a:solidFill>
                  <a:srgbClr val="0000FF"/>
                </a:solidFill>
              </a:rPr>
              <a:t>Земельный участок не более 5 га;</a:t>
            </a:r>
          </a:p>
          <a:p>
            <a:pPr marL="0" lvl="0" indent="0">
              <a:buNone/>
            </a:pPr>
            <a:endParaRPr lang="ru-RU" sz="2600" b="1" u="sng" dirty="0">
              <a:solidFill>
                <a:srgbClr val="0000FF"/>
              </a:solidFill>
            </a:endParaRPr>
          </a:p>
          <a:p>
            <a:pPr lvl="0"/>
            <a:r>
              <a:rPr lang="ky-KG" sz="2600" b="1" u="sng" dirty="0">
                <a:solidFill>
                  <a:srgbClr val="0000FF"/>
                </a:solidFill>
              </a:rPr>
              <a:t>Отсутствие задолженности по кредитам, займам; </a:t>
            </a:r>
          </a:p>
          <a:p>
            <a:pPr marL="0" lvl="0" indent="0">
              <a:buNone/>
            </a:pPr>
            <a:endParaRPr lang="ru-RU" sz="2600" b="1" u="sng" dirty="0">
              <a:solidFill>
                <a:srgbClr val="0000FF"/>
              </a:solidFill>
            </a:endParaRPr>
          </a:p>
          <a:p>
            <a:pPr lvl="0"/>
            <a:r>
              <a:rPr lang="ru-RU" sz="2600" b="1" u="sng" dirty="0">
                <a:solidFill>
                  <a:srgbClr val="0000FF"/>
                </a:solidFill>
              </a:rPr>
              <a:t>Предоставить 10% вклад софинансирования в денежном виде.</a:t>
            </a:r>
          </a:p>
          <a:p>
            <a:pPr algn="just"/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559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457" y="4455886"/>
            <a:ext cx="3599543" cy="2402114"/>
          </a:xfrm>
          <a:prstGeom prst="rect">
            <a:avLst/>
          </a:prstGeom>
          <a:solidFill>
            <a:schemeClr val="bg1">
              <a:lumMod val="75000"/>
              <a:alpha val="17000"/>
            </a:schemeClr>
          </a:solidFill>
          <a:effectLst>
            <a:reflection endPos="0" dist="508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2367" y="424120"/>
            <a:ext cx="8596668" cy="929821"/>
          </a:xfrm>
        </p:spPr>
        <p:txBody>
          <a:bodyPr>
            <a:noAutofit/>
          </a:bodyPr>
          <a:lstStyle/>
          <a:p>
            <a:pPr algn="ctr"/>
            <a:r>
              <a:rPr lang="ru-RU" sz="2800" b="1" u="sng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Критерии приемлемости для бенефициаров Оборотного Фонда</a:t>
            </a:r>
            <a:r>
              <a:rPr lang="ru-RU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ru-RU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6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478" y="1440611"/>
            <a:ext cx="11546006" cy="5156210"/>
          </a:xfrm>
        </p:spPr>
        <p:txBody>
          <a:bodyPr>
            <a:normAutofit/>
          </a:bodyPr>
          <a:lstStyle/>
          <a:p>
            <a:pPr lvl="0"/>
            <a:endParaRPr lang="ky-KG" sz="2600" b="1" u="sng" dirty="0">
              <a:solidFill>
                <a:srgbClr val="0000FF"/>
              </a:solidFill>
            </a:endParaRPr>
          </a:p>
          <a:p>
            <a:pPr marL="0" indent="0" algn="just">
              <a:buNone/>
            </a:pPr>
            <a:endParaRPr lang="ru-RU" sz="2400" dirty="0">
              <a:solidFill>
                <a:srgbClr val="0000FF"/>
              </a:solidFill>
            </a:endParaRPr>
          </a:p>
          <a:p>
            <a:pPr algn="just"/>
            <a:r>
              <a:rPr lang="ru-RU" sz="2400" dirty="0">
                <a:solidFill>
                  <a:srgbClr val="0000FF"/>
                </a:solidFill>
              </a:rPr>
              <a:t>Финансирование будет проводиться в кыргызских сомах, на беспроцентной и беззалоговой основе, основываясь на принципах солидарной ответственности </a:t>
            </a:r>
            <a:endParaRPr lang="ru-RU" sz="2400" dirty="0">
              <a:solidFill>
                <a:srgbClr val="0000FF"/>
              </a:solidFill>
              <a:highlight>
                <a:srgbClr val="FFFF00"/>
              </a:highlight>
            </a:endParaRPr>
          </a:p>
          <a:p>
            <a:pPr marL="0" indent="0" algn="just">
              <a:buNone/>
            </a:pPr>
            <a:endParaRPr lang="ru-RU" sz="24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Максимальная сумма займа для одного бенефициара составляет 1500 долларов США.</a:t>
            </a:r>
          </a:p>
          <a:p>
            <a:pPr algn="just"/>
            <a:r>
              <a:rPr lang="ru-RU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 один человек с одного домохозяйства сможет получить </a:t>
            </a:r>
            <a:r>
              <a:rPr lang="ru-RU" sz="24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займ</a:t>
            </a:r>
            <a:r>
              <a:rPr lang="ru-RU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460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2457" y="4455886"/>
            <a:ext cx="3599543" cy="2402114"/>
          </a:xfrm>
          <a:prstGeom prst="rect">
            <a:avLst/>
          </a:prstGeom>
          <a:solidFill>
            <a:schemeClr val="bg1">
              <a:lumMod val="75000"/>
              <a:alpha val="17000"/>
            </a:schemeClr>
          </a:solidFill>
          <a:effectLst>
            <a:reflection endPos="0" dist="508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55600"/>
            <a:ext cx="8596668" cy="1087120"/>
          </a:xfrm>
        </p:spPr>
        <p:txBody>
          <a:bodyPr>
            <a:noAutofit/>
          </a:bodyPr>
          <a:lstStyle/>
          <a:p>
            <a:pPr algn="ctr"/>
            <a:r>
              <a:rPr lang="ru-RU" sz="2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ОПЫТ РЕАЛИЗАЦИИ ОСНОВНОГО ПРОЕКТА В ИССЫК КУЛЬСКОЙ ОБЛАСТИ: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5" y="1359016"/>
            <a:ext cx="11477767" cy="5124937"/>
          </a:xfrm>
        </p:spPr>
        <p:txBody>
          <a:bodyPr>
            <a:normAutofit/>
          </a:bodyPr>
          <a:lstStyle/>
          <a:p>
            <a:pPr algn="just"/>
            <a:endParaRPr lang="ru-RU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период реализации Основного Проекта, </a:t>
            </a:r>
            <a:r>
              <a:rPr lang="ru-RU" sz="2000" dirty="0">
                <a:solidFill>
                  <a:srgbClr val="0000FF"/>
                </a:solidFill>
              </a:rPr>
              <a:t>с октября 2019 г., до окончания Проекта. было профинансировано 2044 человек на сумму 154 784 696,63  сом (2 047 346,37 долларов США).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Оборотный Фонд способствовал поддержке уязвимых с экономической точки зрения домохозяйств за счет создания для них возможностей для увеличения производительности их хозяйств и получении доходов за счет предоставления займов, повышения потенциала в части финансовой грамотности, сельхоз практик ферм-бенефициаров, а также улучшению продовольственной безопасности и питания домохозяйства, что благоприятно сказывается на здоровье населения и детей.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Был отмечен высокий уровень удовлетворённости бенефициаров Оборотным Фондом.</a:t>
            </a:r>
            <a:r>
              <a:rPr lang="en-US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Благодаря проектному финансированию было закуплено </a:t>
            </a:r>
            <a:r>
              <a:rPr lang="ky-KG" sz="2000" b="1" u="sng" dirty="0">
                <a:solidFill>
                  <a:srgbClr val="0000FF"/>
                </a:solidFill>
              </a:rPr>
              <a:t>2862 КРС. </a:t>
            </a:r>
          </a:p>
          <a:p>
            <a:pPr algn="just"/>
            <a:endParaRPr lang="ru-RU" sz="1800" dirty="0">
              <a:solidFill>
                <a:srgbClr val="0000FF"/>
              </a:solidFill>
            </a:endParaRPr>
          </a:p>
          <a:p>
            <a:pPr algn="just"/>
            <a:endParaRPr lang="ru-RU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413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11125976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      </a:t>
            </a:r>
            <a:r>
              <a:rPr lang="ru-RU" cap="all" dirty="0">
                <a:solidFill>
                  <a:srgbClr val="0000FF"/>
                </a:solidFill>
              </a:rPr>
              <a:t>Количество бенефициаров в разрезе районов,</a:t>
            </a:r>
            <a:r>
              <a:rPr lang="en-US" cap="all" dirty="0">
                <a:solidFill>
                  <a:srgbClr val="0000FF"/>
                </a:solidFill>
              </a:rPr>
              <a:t> </a:t>
            </a:r>
            <a:r>
              <a:rPr lang="ru-RU" cap="all" dirty="0">
                <a:solidFill>
                  <a:srgbClr val="0000FF"/>
                </a:solidFill>
              </a:rPr>
              <a:t>профинансированных в рамках основного Проекта 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677862" y="1930400"/>
          <a:ext cx="10228263" cy="3747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59139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39165</TotalTime>
  <Words>657</Words>
  <Application>Microsoft Office PowerPoint</Application>
  <PresentationFormat>Широкоэкранный</PresentationFormat>
  <Paragraphs>70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Аспект</vt:lpstr>
      <vt:lpstr>                                                                                 Дополнительное финансирование ПРОЕКТА  «КОМПЛЕКСНОЕ ПОВЫШЕНИЕ ПРОИЗВОДИТЕЛЬНОСТИ МОЛОЧНОГО СЕКТОРА В КЫРГЫЗСКОЙ РЕСПУБЛИКЕ» </vt:lpstr>
      <vt:lpstr>         </vt:lpstr>
      <vt:lpstr>Презентация PowerPoint</vt:lpstr>
      <vt:lpstr>Презентация PowerPoint</vt:lpstr>
      <vt:lpstr>Презентация PowerPoint</vt:lpstr>
      <vt:lpstr>Критерии приемлемости для бенефициаров Оборотного Фонда:  </vt:lpstr>
      <vt:lpstr>Критерии приемлемости для бенефициаров Оборотного Фонда:  </vt:lpstr>
      <vt:lpstr>ОПЫТ РЕАЛИЗАЦИИ ОСНОВНОГО ПРОЕКТА В ИССЫК КУЛЬСКОЙ ОБЛАСТИ: </vt:lpstr>
      <vt:lpstr>       Количество бенефициаров в разрезе районов, профинансированных в рамках основного Проекта  </vt:lpstr>
      <vt:lpstr>Непосредственные бенефициары  В рамках основного Проекта – женщины (49,3%) (Базовый индикатор составлял 45%)  </vt:lpstr>
      <vt:lpstr>Непосредственные бенефициары  В рамках основного Проекта  среди молодёжи (18-29 лет) – 25%. (Базовый индикатор составлял 10%)</vt:lpstr>
      <vt:lpstr>Презентация PowerPoint</vt:lpstr>
    </vt:vector>
  </TitlesOfParts>
  <Company>ЗАО "Альфа Телеком"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«ПО КОМПЛЕКСНОМУ ПОВЫШЕНИЮ ПРОИЗВОДИТЕЛЬНОСТИ МОЛОЧНОГО СЕКТОРА В КЫРГЫЗСКОЙ РЕСПУБЛИКЕ»</dc:title>
  <dc:creator>Базарбаев Азат Кудайбергенович</dc:creator>
  <cp:lastModifiedBy>Andrei Gankin</cp:lastModifiedBy>
  <cp:revision>358</cp:revision>
  <cp:lastPrinted>2022-11-21T10:16:59Z</cp:lastPrinted>
  <dcterms:created xsi:type="dcterms:W3CDTF">2017-11-09T11:04:27Z</dcterms:created>
  <dcterms:modified xsi:type="dcterms:W3CDTF">2022-11-21T11:12:49Z</dcterms:modified>
</cp:coreProperties>
</file>